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74" r:id="rId2"/>
    <p:sldId id="293" r:id="rId3"/>
    <p:sldId id="279" r:id="rId4"/>
    <p:sldId id="280" r:id="rId5"/>
    <p:sldId id="28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466"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97915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9980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202197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114614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2311563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9A4FBE-0CCF-4970-9FFC-43F5F67981D9}" type="datetimeFigureOut">
              <a:rPr lang="en-GB" smtClean="0"/>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49309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9A4FBE-0CCF-4970-9FFC-43F5F67981D9}" type="datetimeFigureOut">
              <a:rPr lang="en-GB" smtClean="0"/>
              <a:t>02/10/2018</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592960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216608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6967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7838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41961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9A4FBE-0CCF-4970-9FFC-43F5F67981D9}"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73484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9A4FBE-0CCF-4970-9FFC-43F5F67981D9}" type="datetimeFigureOut">
              <a:rPr lang="en-GB" smtClean="0"/>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8965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9A4FBE-0CCF-4970-9FFC-43F5F67981D9}" type="datetimeFigureOut">
              <a:rPr lang="en-GB" smtClean="0"/>
              <a:t>02/10/2018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87418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A4FBE-0CCF-4970-9FFC-43F5F67981D9}" type="datetimeFigureOut">
              <a:rPr lang="en-GB" smtClean="0"/>
              <a:t>02/10/2018</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50653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63259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66292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F9A4FBE-0CCF-4970-9FFC-43F5F67981D9}" type="datetimeFigureOut">
              <a:rPr lang="en-GB" smtClean="0"/>
              <a:t>02/10/2018</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73DCCF5-EDBB-4857-AC87-B8891BF1F929}" type="slidenum">
              <a:rPr lang="en-GB" smtClean="0"/>
              <a:t>‹#›</a:t>
            </a:fld>
            <a:endParaRPr lang="en-GB"/>
          </a:p>
        </p:txBody>
      </p:sp>
    </p:spTree>
    <p:extLst>
      <p:ext uri="{BB962C8B-B14F-4D97-AF65-F5344CB8AC3E}">
        <p14:creationId xmlns:p14="http://schemas.microsoft.com/office/powerpoint/2010/main" val="88377056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QoqohmccTSc" TargetMode="External"/><Relationship Id="rId2" Type="http://schemas.openxmlformats.org/officeDocument/2006/relationships/hyperlink" Target="https://www.youtube.com/watch?v=dpM6WH3PV6k" TargetMode="External"/><Relationship Id="rId1" Type="http://schemas.openxmlformats.org/officeDocument/2006/relationships/slideLayout" Target="../slideLayouts/slideLayout2.xml"/><Relationship Id="rId4" Type="http://schemas.openxmlformats.org/officeDocument/2006/relationships/hyperlink" Target="https://www.youtube.com/watch?v=zAPc2ZGQ_X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9675215" cy="1223432"/>
          </a:xfrm>
        </p:spPr>
        <p:txBody>
          <a:bodyPr>
            <a:normAutofit fontScale="90000"/>
          </a:bodyPr>
          <a:lstStyle/>
          <a:p>
            <a:pPr algn="ctr"/>
            <a:r>
              <a:rPr lang="en-US" sz="2800" b="1" dirty="0" smtClean="0"/>
              <a:t>ENTREPRENEURSHIP</a:t>
            </a:r>
            <a:br>
              <a:rPr lang="en-US" sz="2800" b="1" dirty="0" smtClean="0"/>
            </a:br>
            <a:r>
              <a:rPr lang="en-US" sz="2800" b="1" dirty="0" smtClean="0">
                <a:solidFill>
                  <a:schemeClr val="accent1">
                    <a:lumMod val="60000"/>
                    <a:lumOff val="40000"/>
                  </a:schemeClr>
                </a:solidFill>
              </a:rPr>
              <a:t>ACTIVITY 10: ENTREPRENEURIAL CHALLENGES AND BALOONS!</a:t>
            </a:r>
            <a:r>
              <a:rPr lang="en-US" b="1" dirty="0" smtClean="0"/>
              <a:t/>
            </a:r>
            <a:br>
              <a:rPr lang="en-US" b="1" dirty="0" smtClean="0"/>
            </a:br>
            <a:endParaRPr lang="en-GB" b="1" dirty="0"/>
          </a:p>
        </p:txBody>
      </p:sp>
      <p:sp>
        <p:nvSpPr>
          <p:cNvPr id="4" name="Content Placeholder 3"/>
          <p:cNvSpPr>
            <a:spLocks noGrp="1"/>
          </p:cNvSpPr>
          <p:nvPr>
            <p:ph idx="1"/>
          </p:nvPr>
        </p:nvSpPr>
        <p:spPr>
          <a:xfrm>
            <a:off x="174254" y="2168382"/>
            <a:ext cx="11488659" cy="4292801"/>
          </a:xfrm>
        </p:spPr>
        <p:txBody>
          <a:bodyPr>
            <a:noAutofit/>
          </a:bodyPr>
          <a:lstStyle/>
          <a:p>
            <a:r>
              <a:rPr lang="en-US" sz="2000" b="1" dirty="0" smtClean="0"/>
              <a:t>Objective: </a:t>
            </a:r>
            <a:r>
              <a:rPr lang="en-GB" sz="2000" dirty="0" smtClean="0"/>
              <a:t>a) recognise </a:t>
            </a:r>
            <a:r>
              <a:rPr lang="en-GB" sz="2000" dirty="0"/>
              <a:t>entrepreneurial challenges and -brainstorm ways to overcome </a:t>
            </a:r>
            <a:r>
              <a:rPr lang="en-GB" sz="2000" dirty="0" smtClean="0"/>
              <a:t>them, b) appreciate </a:t>
            </a:r>
            <a:r>
              <a:rPr lang="en-GB" sz="2000" dirty="0"/>
              <a:t>the value of teamwork and collaboration for finding </a:t>
            </a:r>
            <a:r>
              <a:rPr lang="en-GB" sz="2000" dirty="0" smtClean="0"/>
              <a:t>solutions, c) develop problem-solving skills, d) develop team spirit, e) encourage others in working towards a shared goal, f) use time-management principles. </a:t>
            </a:r>
            <a:endParaRPr lang="en-GB" sz="2000" dirty="0"/>
          </a:p>
          <a:p>
            <a:r>
              <a:rPr lang="en-US" sz="2000" b="1" dirty="0" smtClean="0"/>
              <a:t>Materials: </a:t>
            </a:r>
            <a:r>
              <a:rPr lang="en-GB" sz="2000" dirty="0" smtClean="0"/>
              <a:t>Balloons, Scrap paper, coloured </a:t>
            </a:r>
            <a:r>
              <a:rPr lang="en-GB" sz="2000" dirty="0"/>
              <a:t>pencils, crayons, </a:t>
            </a:r>
            <a:r>
              <a:rPr lang="en-GB" sz="2000" dirty="0" smtClean="0"/>
              <a:t>markers, </a:t>
            </a:r>
            <a:r>
              <a:rPr lang="en-GB" sz="2000" dirty="0" err="1" smtClean="0"/>
              <a:t>posterboard</a:t>
            </a:r>
            <a:r>
              <a:rPr lang="en-GB" sz="2000" dirty="0" smtClean="0"/>
              <a:t>, other </a:t>
            </a:r>
            <a:r>
              <a:rPr lang="en-GB" sz="2000" dirty="0"/>
              <a:t>craft </a:t>
            </a:r>
            <a:r>
              <a:rPr lang="en-GB" sz="2000" dirty="0" smtClean="0"/>
              <a:t>materials.</a:t>
            </a:r>
          </a:p>
          <a:p>
            <a:r>
              <a:rPr lang="en-US" sz="2000" b="1" dirty="0"/>
              <a:t>Time: </a:t>
            </a:r>
            <a:r>
              <a:rPr lang="en-US" sz="2000" dirty="0"/>
              <a:t>Two hours in total</a:t>
            </a:r>
            <a:endParaRPr lang="en-GB" sz="2000" dirty="0"/>
          </a:p>
          <a:p>
            <a:r>
              <a:rPr lang="en-US" sz="2000" b="1" dirty="0"/>
              <a:t>Target group </a:t>
            </a:r>
            <a:r>
              <a:rPr lang="en-US" sz="2000" dirty="0"/>
              <a:t>(Teachers of lower secondary education (students aged </a:t>
            </a:r>
            <a:r>
              <a:rPr lang="en-US" sz="2000" dirty="0" smtClean="0"/>
              <a:t>12-15</a:t>
            </a:r>
            <a:r>
              <a:rPr lang="en-US" sz="2000" dirty="0"/>
              <a:t>) </a:t>
            </a:r>
          </a:p>
          <a:p>
            <a:r>
              <a:rPr lang="en-US" sz="2000" b="1" dirty="0"/>
              <a:t>Theme: </a:t>
            </a:r>
            <a:r>
              <a:rPr lang="en-US" sz="2000" dirty="0"/>
              <a:t>Importance of team work in overcoming business challenges. </a:t>
            </a:r>
            <a:r>
              <a:rPr lang="eu-ES" sz="2000" dirty="0"/>
              <a:t>This is considered a life (transversal) skill and it is vital to be developed by all young people, irrespective of their specific interest in STEM or entrepreneurship topics.  </a:t>
            </a:r>
            <a:endParaRPr lang="en-GB" sz="2000" dirty="0"/>
          </a:p>
          <a:p>
            <a:r>
              <a:rPr lang="en-US" sz="2000" b="1" dirty="0"/>
              <a:t>Working method</a:t>
            </a:r>
            <a:r>
              <a:rPr lang="en-GB" sz="2000" b="1" dirty="0"/>
              <a:t>: </a:t>
            </a:r>
            <a:r>
              <a:rPr lang="en-GB" sz="2000" dirty="0"/>
              <a:t>discussion and brainstorming, group exercise, presentation.</a:t>
            </a:r>
          </a:p>
          <a:p>
            <a:pPr marL="0" indent="0">
              <a:buNone/>
            </a:pPr>
            <a:endParaRPr lang="en-GB" sz="2000" dirty="0"/>
          </a:p>
        </p:txBody>
      </p:sp>
    </p:spTree>
    <p:extLst>
      <p:ext uri="{BB962C8B-B14F-4D97-AF65-F5344CB8AC3E}">
        <p14:creationId xmlns:p14="http://schemas.microsoft.com/office/powerpoint/2010/main" val="388189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9735600" cy="1223432"/>
          </a:xfrm>
        </p:spPr>
        <p:txBody>
          <a:bodyPr>
            <a:normAutofit fontScale="90000"/>
          </a:bodyPr>
          <a:lstStyle/>
          <a:p>
            <a:pPr algn="ctr"/>
            <a:r>
              <a:rPr lang="en-US" sz="2800" b="1" dirty="0" smtClean="0"/>
              <a:t>ENTREPRENEURSHIP</a:t>
            </a:r>
            <a:br>
              <a:rPr lang="en-US" sz="2800" b="1" dirty="0" smtClean="0"/>
            </a:br>
            <a:r>
              <a:rPr lang="en-US" sz="2800" b="1" dirty="0" smtClean="0">
                <a:solidFill>
                  <a:schemeClr val="accent1">
                    <a:lumMod val="60000"/>
                    <a:lumOff val="40000"/>
                  </a:schemeClr>
                </a:solidFill>
              </a:rPr>
              <a:t>ACTIVITY 10: ENTREPRENEURIAL CHALLENGES AND BALLOONS!</a:t>
            </a:r>
            <a:r>
              <a:rPr lang="en-US" b="1" dirty="0" smtClean="0"/>
              <a:t/>
            </a:r>
            <a:br>
              <a:rPr lang="en-US" b="1" dirty="0" smtClean="0"/>
            </a:br>
            <a:endParaRPr lang="en-GB" b="1" dirty="0"/>
          </a:p>
        </p:txBody>
      </p:sp>
      <p:sp>
        <p:nvSpPr>
          <p:cNvPr id="4" name="Content Placeholder 3"/>
          <p:cNvSpPr>
            <a:spLocks noGrp="1"/>
          </p:cNvSpPr>
          <p:nvPr>
            <p:ph idx="1"/>
          </p:nvPr>
        </p:nvSpPr>
        <p:spPr>
          <a:xfrm>
            <a:off x="174254" y="2168382"/>
            <a:ext cx="11488659" cy="4292801"/>
          </a:xfrm>
        </p:spPr>
        <p:txBody>
          <a:bodyPr>
            <a:noAutofit/>
          </a:bodyPr>
          <a:lstStyle/>
          <a:p>
            <a:pPr lvl="0"/>
            <a:r>
              <a:rPr lang="en-US" sz="2000" b="1" dirty="0"/>
              <a:t>Preparation</a:t>
            </a:r>
            <a:r>
              <a:rPr lang="en-US" sz="2000" dirty="0"/>
              <a:t>: </a:t>
            </a:r>
            <a:r>
              <a:rPr lang="eu-ES" sz="2000" dirty="0"/>
              <a:t>All participants are first asked to view these </a:t>
            </a:r>
            <a:r>
              <a:rPr lang="eu-ES" sz="2000" dirty="0" smtClean="0"/>
              <a:t>videos in advance:</a:t>
            </a:r>
            <a:endParaRPr lang="en-GB" sz="2000" dirty="0"/>
          </a:p>
          <a:p>
            <a:r>
              <a:rPr lang="eu-ES" sz="2000" dirty="0"/>
              <a:t>1) Bullock Properties: </a:t>
            </a:r>
            <a:r>
              <a:rPr lang="eu-ES" sz="2000" u="sng" dirty="0">
                <a:hlinkClick r:id="rId2"/>
              </a:rPr>
              <a:t>https://www.youtube.com/watch?v=dpM6WH3PV6k</a:t>
            </a:r>
            <a:endParaRPr lang="en-GB" sz="2000" dirty="0"/>
          </a:p>
          <a:p>
            <a:r>
              <a:rPr lang="eu-ES" sz="2000" dirty="0"/>
              <a:t>2) 50 entrepreneurs share priceless advice: </a:t>
            </a:r>
            <a:endParaRPr lang="en-GB" sz="2000" dirty="0"/>
          </a:p>
          <a:p>
            <a:r>
              <a:rPr lang="eu-ES" sz="2000" b="1" u="sng" dirty="0">
                <a:hlinkClick r:id="rId3"/>
              </a:rPr>
              <a:t>https://www.youtube.com/watch?v=QoqohmccTSc</a:t>
            </a:r>
            <a:endParaRPr lang="en-GB" sz="2000" dirty="0"/>
          </a:p>
          <a:p>
            <a:r>
              <a:rPr lang="eu-ES" sz="2000" dirty="0"/>
              <a:t>3) Advice For Aspiring Female Entrepreneurs | Forbes</a:t>
            </a:r>
            <a:endParaRPr lang="en-GB" sz="2000" dirty="0"/>
          </a:p>
          <a:p>
            <a:r>
              <a:rPr lang="eu-ES" sz="2000" u="sng" dirty="0">
                <a:solidFill>
                  <a:schemeClr val="tx1"/>
                </a:solidFill>
                <a:hlinkClick r:id="rId4"/>
              </a:rPr>
              <a:t>https://</a:t>
            </a:r>
            <a:r>
              <a:rPr lang="eu-ES" sz="2000" u="sng" dirty="0" smtClean="0">
                <a:solidFill>
                  <a:schemeClr val="tx1"/>
                </a:solidFill>
                <a:hlinkClick r:id="rId4"/>
              </a:rPr>
              <a:t>www.youtube.com/watch?v=zAPc2ZGQ_Xo</a:t>
            </a:r>
            <a:endParaRPr lang="eu-ES" sz="2000" u="sng" dirty="0" smtClean="0">
              <a:solidFill>
                <a:schemeClr val="tx1"/>
              </a:solidFill>
            </a:endParaRPr>
          </a:p>
          <a:p>
            <a:r>
              <a:rPr lang="eu-ES" sz="2000" dirty="0"/>
              <a:t>4) </a:t>
            </a:r>
            <a:r>
              <a:rPr lang="eu-ES" sz="2000" dirty="0" smtClean="0"/>
              <a:t>The top 50 rules for Women Entrepreneurs</a:t>
            </a:r>
          </a:p>
          <a:p>
            <a:r>
              <a:rPr lang="eu-ES" sz="2000" u="sng" dirty="0" smtClean="0"/>
              <a:t>https</a:t>
            </a:r>
            <a:r>
              <a:rPr lang="eu-ES" sz="2000" u="sng" dirty="0"/>
              <a:t>://www.youtube.com/watch?v=DUsiTjOcbr8</a:t>
            </a:r>
            <a:endParaRPr lang="en-GB" sz="2000" dirty="0"/>
          </a:p>
          <a:p>
            <a:r>
              <a:rPr lang="eu-ES" sz="2000" dirty="0"/>
              <a:t>The faciliator arranges the classroom in such a way as to have enough room for the balloons and the posterboards and the class is divided in small stations for small teams of 3-4 people to be developed. </a:t>
            </a:r>
            <a:endParaRPr lang="en-GB" sz="2000" dirty="0"/>
          </a:p>
          <a:p>
            <a:endParaRPr lang="en-GB" sz="2000" dirty="0"/>
          </a:p>
        </p:txBody>
      </p:sp>
    </p:spTree>
    <p:extLst>
      <p:ext uri="{BB962C8B-B14F-4D97-AF65-F5344CB8AC3E}">
        <p14:creationId xmlns:p14="http://schemas.microsoft.com/office/powerpoint/2010/main" val="178442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9804611" cy="1223432"/>
          </a:xfrm>
        </p:spPr>
        <p:txBody>
          <a:bodyPr>
            <a:normAutofit fontScale="90000"/>
          </a:bodyPr>
          <a:lstStyle/>
          <a:p>
            <a:pPr algn="ctr"/>
            <a:r>
              <a:rPr lang="en-US" sz="2800" b="1" dirty="0" smtClean="0"/>
              <a:t/>
            </a:r>
            <a:br>
              <a:rPr lang="en-US" sz="2800" b="1" dirty="0" smtClean="0"/>
            </a:br>
            <a:r>
              <a:rPr lang="en-US" sz="2800" b="1" dirty="0" smtClean="0"/>
              <a:t>ENTREPRENEURSHIP</a:t>
            </a:r>
            <a:br>
              <a:rPr lang="en-US" sz="2800" b="1" dirty="0" smtClean="0"/>
            </a:br>
            <a:r>
              <a:rPr lang="en-US" sz="2800" b="1" dirty="0" smtClean="0">
                <a:solidFill>
                  <a:schemeClr val="accent1">
                    <a:lumMod val="60000"/>
                    <a:lumOff val="40000"/>
                  </a:schemeClr>
                </a:solidFill>
              </a:rPr>
              <a:t>ACTIVITY 10: ENTREPRENEURIAL CHALLENGES AND BALOONS</a:t>
            </a:r>
            <a:br>
              <a:rPr lang="en-US" sz="2800" b="1" dirty="0" smtClean="0">
                <a:solidFill>
                  <a:schemeClr val="accent1">
                    <a:lumMod val="60000"/>
                    <a:lumOff val="40000"/>
                  </a:schemeClr>
                </a:solidFill>
              </a:rPr>
            </a:br>
            <a:r>
              <a:rPr lang="en-US" sz="2800" b="1" dirty="0" smtClean="0">
                <a:solidFill>
                  <a:schemeClr val="accent1">
                    <a:lumMod val="60000"/>
                    <a:lumOff val="40000"/>
                  </a:schemeClr>
                </a:solidFill>
              </a:rPr>
              <a:t>INSTRUCTIONS</a:t>
            </a:r>
            <a:r>
              <a:rPr lang="en-US" b="1" dirty="0" smtClean="0"/>
              <a:t/>
            </a:r>
            <a:br>
              <a:rPr lang="en-US" b="1" dirty="0" smtClean="0"/>
            </a:br>
            <a:endParaRPr lang="en-GB" b="1" dirty="0"/>
          </a:p>
        </p:txBody>
      </p:sp>
      <p:sp>
        <p:nvSpPr>
          <p:cNvPr id="4" name="Content Placeholder 3"/>
          <p:cNvSpPr>
            <a:spLocks noGrp="1"/>
          </p:cNvSpPr>
          <p:nvPr>
            <p:ph idx="1"/>
          </p:nvPr>
        </p:nvSpPr>
        <p:spPr>
          <a:xfrm>
            <a:off x="0" y="2168382"/>
            <a:ext cx="12192000" cy="4689618"/>
          </a:xfrm>
        </p:spPr>
        <p:txBody>
          <a:bodyPr>
            <a:noAutofit/>
          </a:bodyPr>
          <a:lstStyle/>
          <a:p>
            <a:r>
              <a:rPr lang="en-GB" dirty="0" smtClean="0"/>
              <a:t>Before </a:t>
            </a:r>
            <a:r>
              <a:rPr lang="en-GB" dirty="0"/>
              <a:t>class, </a:t>
            </a:r>
            <a:r>
              <a:rPr lang="en-GB" dirty="0" smtClean="0"/>
              <a:t>students choose usual entrepreneurial </a:t>
            </a:r>
            <a:r>
              <a:rPr lang="en-GB" dirty="0"/>
              <a:t>challenges and write them </a:t>
            </a:r>
            <a:r>
              <a:rPr lang="en-GB" dirty="0" smtClean="0"/>
              <a:t>on slips of paper. 5’</a:t>
            </a:r>
          </a:p>
          <a:p>
            <a:r>
              <a:rPr lang="en-GB" dirty="0" smtClean="0"/>
              <a:t>Examples </a:t>
            </a:r>
            <a:r>
              <a:rPr lang="en-GB" dirty="0"/>
              <a:t>could include: time management, finding trustworthy team members, managing the team, locating mentors, knowing where to turn for help, etc. Place </a:t>
            </a:r>
            <a:r>
              <a:rPr lang="en-GB" dirty="0" smtClean="0"/>
              <a:t>one slip </a:t>
            </a:r>
            <a:r>
              <a:rPr lang="en-GB" dirty="0"/>
              <a:t>of paper </a:t>
            </a:r>
            <a:r>
              <a:rPr lang="en-GB" dirty="0" smtClean="0"/>
              <a:t>into one balloon.</a:t>
            </a:r>
          </a:p>
          <a:p>
            <a:r>
              <a:rPr lang="en-GB" dirty="0" smtClean="0"/>
              <a:t>Place </a:t>
            </a:r>
            <a:r>
              <a:rPr lang="en-GB" dirty="0"/>
              <a:t>students into groups of 3 or 4. Give each group 5 or 6 balloons and ask them to choose a leader. One balloon should contain a slip of paper with a challenge. The leader will be responsible for rallying the team and reporting out at the end of the activity. </a:t>
            </a:r>
          </a:p>
          <a:p>
            <a:r>
              <a:rPr lang="en-GB" dirty="0"/>
              <a:t>Explain to students that as a team they will be required to keep all balloons in the air for </a:t>
            </a:r>
            <a:r>
              <a:rPr lang="en-GB" dirty="0" smtClean="0"/>
              <a:t>45’’ </a:t>
            </a:r>
            <a:r>
              <a:rPr lang="en-GB" dirty="0"/>
              <a:t>by continuously batting them. If a balloon touches the ground, students may pick them back up and continue. Let students know when the time is up and ask them to hold their balloons. </a:t>
            </a:r>
            <a:r>
              <a:rPr lang="en-GB" dirty="0" smtClean="0"/>
              <a:t>5</a:t>
            </a:r>
            <a:r>
              <a:rPr lang="en-GB" dirty="0" smtClean="0"/>
              <a:t>’. If the facilitator feels the whole activity will get too messy and noisy, he/she can ask students to sit on the floor and throw their balloons to each other whil</a:t>
            </a:r>
            <a:r>
              <a:rPr lang="en-GB" dirty="0" smtClean="0"/>
              <a:t>e seating. </a:t>
            </a:r>
            <a:endParaRPr lang="en-GB" dirty="0"/>
          </a:p>
          <a:p>
            <a:r>
              <a:rPr lang="en-GB" dirty="0"/>
              <a:t>Empty balloons can be collected, but ask the group to keep balloons containing challenges. Have each group read the challenge inside the balloon and brainstorm ways to overcome it. After students </a:t>
            </a:r>
            <a:r>
              <a:rPr lang="en-GB" dirty="0" smtClean="0"/>
              <a:t>finish </a:t>
            </a:r>
            <a:r>
              <a:rPr lang="en-GB" dirty="0"/>
              <a:t>brainstorming, ask each group leader to share their challenge and the ways they would overcome it. After all groups have shared, collect the </a:t>
            </a:r>
            <a:r>
              <a:rPr lang="en-GB" dirty="0" smtClean="0"/>
              <a:t>balloons </a:t>
            </a:r>
            <a:r>
              <a:rPr lang="en-GB" dirty="0"/>
              <a:t>and have students return to their </a:t>
            </a:r>
            <a:r>
              <a:rPr lang="en-GB" dirty="0" smtClean="0"/>
              <a:t>seats. </a:t>
            </a:r>
            <a:r>
              <a:rPr lang="en-GB" dirty="0" smtClean="0"/>
              <a:t>25’</a:t>
            </a:r>
            <a:endParaRPr lang="en-GB" dirty="0"/>
          </a:p>
        </p:txBody>
      </p:sp>
    </p:spTree>
    <p:extLst>
      <p:ext uri="{BB962C8B-B14F-4D97-AF65-F5344CB8AC3E}">
        <p14:creationId xmlns:p14="http://schemas.microsoft.com/office/powerpoint/2010/main" val="142534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9752852" cy="1223432"/>
          </a:xfrm>
        </p:spPr>
        <p:txBody>
          <a:bodyPr>
            <a:normAutofit fontScale="90000"/>
          </a:bodyPr>
          <a:lstStyle/>
          <a:p>
            <a:pPr algn="ctr"/>
            <a:r>
              <a:rPr lang="en-US" sz="2800" b="1" dirty="0" smtClean="0"/>
              <a:t/>
            </a:r>
            <a:br>
              <a:rPr lang="en-US" sz="2800" b="1" dirty="0" smtClean="0"/>
            </a:br>
            <a:r>
              <a:rPr lang="en-US" sz="2800" b="1" dirty="0" smtClean="0"/>
              <a:t>ENTREPRENEURSHIP</a:t>
            </a:r>
            <a:br>
              <a:rPr lang="en-US" sz="2800" b="1" dirty="0" smtClean="0"/>
            </a:br>
            <a:r>
              <a:rPr lang="en-US" sz="2800" b="1" dirty="0" smtClean="0">
                <a:solidFill>
                  <a:schemeClr val="accent1">
                    <a:lumMod val="60000"/>
                    <a:lumOff val="40000"/>
                  </a:schemeClr>
                </a:solidFill>
              </a:rPr>
              <a:t>ACTIVITY 10: ENTREPRENEURIAL CHALLENGES AND BALOONS</a:t>
            </a:r>
            <a:br>
              <a:rPr lang="en-US" sz="2800" b="1" dirty="0" smtClean="0">
                <a:solidFill>
                  <a:schemeClr val="accent1">
                    <a:lumMod val="60000"/>
                    <a:lumOff val="40000"/>
                  </a:schemeClr>
                </a:solidFill>
              </a:rPr>
            </a:br>
            <a:r>
              <a:rPr lang="en-US" sz="2800" b="1" dirty="0" smtClean="0">
                <a:solidFill>
                  <a:schemeClr val="accent1">
                    <a:lumMod val="60000"/>
                    <a:lumOff val="40000"/>
                  </a:schemeClr>
                </a:solidFill>
              </a:rPr>
              <a:t>INSTRUCTIONS</a:t>
            </a:r>
            <a:r>
              <a:rPr lang="en-US" b="1" dirty="0" smtClean="0"/>
              <a:t/>
            </a:r>
            <a:br>
              <a:rPr lang="en-US" b="1" dirty="0" smtClean="0"/>
            </a:br>
            <a:endParaRPr lang="en-GB" b="1" dirty="0"/>
          </a:p>
        </p:txBody>
      </p:sp>
      <p:sp>
        <p:nvSpPr>
          <p:cNvPr id="4" name="Content Placeholder 3"/>
          <p:cNvSpPr>
            <a:spLocks noGrp="1"/>
          </p:cNvSpPr>
          <p:nvPr>
            <p:ph idx="1"/>
          </p:nvPr>
        </p:nvSpPr>
        <p:spPr>
          <a:xfrm>
            <a:off x="174254" y="2168382"/>
            <a:ext cx="12017746" cy="4689618"/>
          </a:xfrm>
        </p:spPr>
        <p:txBody>
          <a:bodyPr>
            <a:noAutofit/>
          </a:bodyPr>
          <a:lstStyle/>
          <a:p>
            <a:endParaRPr lang="en-GB" dirty="0"/>
          </a:p>
          <a:p>
            <a:r>
              <a:rPr lang="en-GB" dirty="0"/>
              <a:t>Facilitate a discussion about asking for help, being a trusted part of a team, and finding ways to push through other difficult situations. In the video, </a:t>
            </a:r>
            <a:r>
              <a:rPr lang="en-GB" dirty="0" err="1"/>
              <a:t>Tighe</a:t>
            </a:r>
            <a:r>
              <a:rPr lang="en-GB" dirty="0"/>
              <a:t> talks about how a lot of these things affected his life and business. Ask students to share their thoughts about why these points are particularly important when you are in business for yourself. </a:t>
            </a:r>
            <a:r>
              <a:rPr lang="en-GB" dirty="0" smtClean="0"/>
              <a:t>20’</a:t>
            </a:r>
            <a:endParaRPr lang="en-GB" dirty="0"/>
          </a:p>
          <a:p>
            <a:r>
              <a:rPr lang="en-GB" b="1" u="sng" dirty="0" smtClean="0"/>
              <a:t>Other </a:t>
            </a:r>
            <a:r>
              <a:rPr lang="en-GB" b="1" u="sng" dirty="0"/>
              <a:t>discussion points </a:t>
            </a:r>
            <a:r>
              <a:rPr lang="en-GB" dirty="0"/>
              <a:t>to consider from the activity: </a:t>
            </a:r>
          </a:p>
          <a:p>
            <a:pPr marL="0" indent="0">
              <a:buNone/>
            </a:pPr>
            <a:r>
              <a:rPr lang="en-GB" dirty="0"/>
              <a:t>• The balloons represent the many aspects of life that must be juggled at any given time (schoolwork, family, social life, business operations, etc.). </a:t>
            </a:r>
          </a:p>
          <a:p>
            <a:pPr marL="0" indent="0">
              <a:buNone/>
            </a:pPr>
            <a:r>
              <a:rPr lang="en-GB" dirty="0"/>
              <a:t>• Sometimes, these aspects of life have hidden challenges that may not be apparent upon first glance (the slip of paper within the balloons). </a:t>
            </a:r>
          </a:p>
          <a:p>
            <a:pPr marL="0" indent="0">
              <a:buNone/>
            </a:pPr>
            <a:r>
              <a:rPr lang="en-GB" dirty="0"/>
              <a:t>• There will be times when not everything goes the way you plan, like in the activity when balloons are dropped on the floor. Most of the time, you can find a way to fix these situations, but they generally will require more creativity than simply picking the balloon back up like in the activity. </a:t>
            </a:r>
          </a:p>
          <a:p>
            <a:endParaRPr lang="en-GB" dirty="0"/>
          </a:p>
        </p:txBody>
      </p:sp>
    </p:spTree>
    <p:extLst>
      <p:ext uri="{BB962C8B-B14F-4D97-AF65-F5344CB8AC3E}">
        <p14:creationId xmlns:p14="http://schemas.microsoft.com/office/powerpoint/2010/main" val="2436663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9511313" cy="1223432"/>
          </a:xfrm>
        </p:spPr>
        <p:txBody>
          <a:bodyPr>
            <a:normAutofit fontScale="90000"/>
          </a:bodyPr>
          <a:lstStyle/>
          <a:p>
            <a:pPr algn="ctr"/>
            <a:r>
              <a:rPr lang="en-US" sz="2800" b="1" dirty="0" smtClean="0"/>
              <a:t/>
            </a:r>
            <a:br>
              <a:rPr lang="en-US" sz="2800" b="1" dirty="0" smtClean="0"/>
            </a:br>
            <a:r>
              <a:rPr lang="en-US" sz="2800" b="1" dirty="0" smtClean="0"/>
              <a:t>ENTREPRENEURSHIP</a:t>
            </a:r>
            <a:br>
              <a:rPr lang="en-US" sz="2800" b="1" dirty="0" smtClean="0"/>
            </a:br>
            <a:r>
              <a:rPr lang="en-US" sz="2800" b="1" dirty="0" smtClean="0">
                <a:solidFill>
                  <a:schemeClr val="accent1">
                    <a:lumMod val="60000"/>
                    <a:lumOff val="40000"/>
                  </a:schemeClr>
                </a:solidFill>
              </a:rPr>
              <a:t>ACTIVITY 10: ENTREPRENEURIAL CHALLENGES AND BALOONS INSTRUCTIONS</a:t>
            </a:r>
            <a:r>
              <a:rPr lang="en-US" b="1" dirty="0" smtClean="0"/>
              <a:t/>
            </a:r>
            <a:br>
              <a:rPr lang="en-US" b="1" dirty="0" smtClean="0"/>
            </a:br>
            <a:endParaRPr lang="en-GB" b="1" dirty="0"/>
          </a:p>
        </p:txBody>
      </p:sp>
      <p:sp>
        <p:nvSpPr>
          <p:cNvPr id="4" name="Content Placeholder 3"/>
          <p:cNvSpPr>
            <a:spLocks noGrp="1"/>
          </p:cNvSpPr>
          <p:nvPr>
            <p:ph idx="1"/>
          </p:nvPr>
        </p:nvSpPr>
        <p:spPr>
          <a:xfrm>
            <a:off x="174254" y="2168382"/>
            <a:ext cx="12017746" cy="4689618"/>
          </a:xfrm>
        </p:spPr>
        <p:txBody>
          <a:bodyPr>
            <a:noAutofit/>
          </a:bodyPr>
          <a:lstStyle/>
          <a:p>
            <a:pPr marL="0" indent="0">
              <a:buNone/>
            </a:pPr>
            <a:r>
              <a:rPr lang="en-GB" dirty="0" smtClean="0"/>
              <a:t>• Teamwork: an </a:t>
            </a:r>
            <a:r>
              <a:rPr lang="en-GB" dirty="0"/>
              <a:t>important part of running a successful </a:t>
            </a:r>
            <a:r>
              <a:rPr lang="en-GB" dirty="0" smtClean="0"/>
              <a:t>business, having </a:t>
            </a:r>
            <a:r>
              <a:rPr lang="en-GB" dirty="0"/>
              <a:t>the ability to maintain </a:t>
            </a:r>
            <a:r>
              <a:rPr lang="en-GB" dirty="0" smtClean="0"/>
              <a:t>balance</a:t>
            </a:r>
            <a:r>
              <a:rPr lang="en-GB" dirty="0"/>
              <a:t>. </a:t>
            </a:r>
          </a:p>
          <a:p>
            <a:pPr marL="0" indent="0">
              <a:buNone/>
            </a:pPr>
            <a:r>
              <a:rPr lang="en-GB" dirty="0" smtClean="0"/>
              <a:t>•Time </a:t>
            </a:r>
            <a:r>
              <a:rPr lang="en-GB" dirty="0"/>
              <a:t>constraints, like the </a:t>
            </a:r>
            <a:r>
              <a:rPr lang="en-GB" dirty="0" smtClean="0"/>
              <a:t>45’’ </a:t>
            </a:r>
            <a:r>
              <a:rPr lang="en-GB" dirty="0"/>
              <a:t>activity timeframe, often change how we perform tasks. For example, students may have been moving very quickly in the game because they knew there wasn’t much time. Discuss how this can affect the quality of work being done. </a:t>
            </a:r>
          </a:p>
          <a:p>
            <a:pPr marL="0" indent="0">
              <a:buNone/>
            </a:pPr>
            <a:r>
              <a:rPr lang="en-GB" dirty="0"/>
              <a:t>• Solutions are often easier to come by when you discuss them with multiple people – like brainstorming solutions at the end of the activity. It is often easier to build off of other people’s thoughts than to rely solely on your own. </a:t>
            </a:r>
          </a:p>
          <a:p>
            <a:pPr marL="0" indent="0">
              <a:buNone/>
            </a:pPr>
            <a:r>
              <a:rPr lang="en-GB" dirty="0"/>
              <a:t>• People generally want to be part of a team with a positive leader. Have students think about ways they could create a positive atmosphere as an entrepreneur leading a team. </a:t>
            </a:r>
          </a:p>
          <a:p>
            <a:r>
              <a:rPr lang="en-GB" dirty="0"/>
              <a:t>Use these discussion points and any of your own to tie the activity back to the challenges and successes that </a:t>
            </a:r>
            <a:r>
              <a:rPr lang="en-GB" dirty="0" err="1"/>
              <a:t>Tighe</a:t>
            </a:r>
            <a:r>
              <a:rPr lang="en-GB" dirty="0"/>
              <a:t> mentions in the video. </a:t>
            </a:r>
          </a:p>
          <a:p>
            <a:r>
              <a:rPr lang="en-GB" dirty="0" smtClean="0"/>
              <a:t>Each group creates </a:t>
            </a:r>
            <a:r>
              <a:rPr lang="en-GB" dirty="0"/>
              <a:t>a </a:t>
            </a:r>
            <a:r>
              <a:rPr lang="en-GB" dirty="0" err="1"/>
              <a:t>posterboard</a:t>
            </a:r>
            <a:r>
              <a:rPr lang="en-GB" dirty="0"/>
              <a:t> to represent an </a:t>
            </a:r>
            <a:r>
              <a:rPr lang="en-GB" dirty="0" smtClean="0"/>
              <a:t>idea, e.g. Life </a:t>
            </a:r>
            <a:r>
              <a:rPr lang="en-GB" dirty="0"/>
              <a:t>doesn’t always go as planned, but there’s always a solution” or “Teamwork is an essential part of life and running a successful business</a:t>
            </a:r>
            <a:r>
              <a:rPr lang="en-GB" dirty="0" smtClean="0"/>
              <a:t>.” </a:t>
            </a:r>
            <a:endParaRPr lang="en-GB" dirty="0"/>
          </a:p>
          <a:p>
            <a:endParaRPr lang="en-GB" dirty="0"/>
          </a:p>
          <a:p>
            <a:endParaRPr lang="en-GB" dirty="0"/>
          </a:p>
          <a:p>
            <a:r>
              <a:rPr lang="en-GB" b="1" dirty="0"/>
              <a:t>4 </a:t>
            </a:r>
            <a:endParaRPr lang="en-GB" dirty="0"/>
          </a:p>
        </p:txBody>
      </p:sp>
    </p:spTree>
    <p:extLst>
      <p:ext uri="{BB962C8B-B14F-4D97-AF65-F5344CB8AC3E}">
        <p14:creationId xmlns:p14="http://schemas.microsoft.com/office/powerpoint/2010/main" val="729411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989</TotalTime>
  <Words>932</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ENTREPRENEURSHIP ACTIVITY 10: ENTREPRENEURIAL CHALLENGES AND BALOONS! </vt:lpstr>
      <vt:lpstr>ENTREPRENEURSHIP ACTIVITY 10: ENTREPRENEURIAL CHALLENGES AND BALLOONS! </vt:lpstr>
      <vt:lpstr> ENTREPRENEURSHIP ACTIVITY 10: ENTREPRENEURIAL CHALLENGES AND BALOONS INSTRUCTIONS </vt:lpstr>
      <vt:lpstr> ENTREPRENEURSHIP ACTIVITY 10: ENTREPRENEURIAL CHALLENGES AND BALOONS INSTRUCTIONS </vt:lpstr>
      <vt:lpstr> ENTREPRENEURSHIP ACTIVITY 10: ENTREPRENEURIAL CHALLENGES AND BALOONS INSTRUCTIONS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STEMitUP: Instilling interest in STEM entrepreneurship to European students</dc:title>
  <dc:creator>Celia Hadjichristodoulou</dc:creator>
  <cp:lastModifiedBy>Celia Hadjichristodoulou</cp:lastModifiedBy>
  <cp:revision>99</cp:revision>
  <dcterms:created xsi:type="dcterms:W3CDTF">2017-10-09T07:01:59Z</dcterms:created>
  <dcterms:modified xsi:type="dcterms:W3CDTF">2018-10-02T07:06:01Z</dcterms:modified>
</cp:coreProperties>
</file>