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2" r:id="rId7"/>
    <p:sldId id="263" r:id="rId8"/>
    <p:sldId id="264" r:id="rId9"/>
    <p:sldId id="265" r:id="rId10"/>
  </p:sldIdLst>
  <p:sldSz cx="9144000" cy="5143500" type="screen16x9"/>
  <p:notesSz cx="6858000" cy="9144000"/>
  <p:embeddedFontLst>
    <p:embeddedFont>
      <p:font typeface="Lato" panose="020B0604020202020204" charset="0"/>
      <p:regular r:id="rId12"/>
      <p:bold r:id="rId13"/>
      <p:italic r:id="rId14"/>
      <p:boldItalic r:id="rId15"/>
    </p:embeddedFont>
    <p:embeddedFont>
      <p:font typeface="Ralew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79" autoAdjust="0"/>
  </p:normalViewPr>
  <p:slideViewPr>
    <p:cSldViewPr snapToGrid="0">
      <p:cViewPr varScale="1">
        <p:scale>
          <a:sx n="67" d="100"/>
          <a:sy n="67" d="100"/>
        </p:scale>
        <p:origin x="11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075688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2560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smtClean="0"/>
              <a:t>Teacher notes: This electric vehicle was developed in the 1980s by Clive Sinclair</a:t>
            </a:r>
            <a:r>
              <a:rPr lang="en-GB" baseline="0" dirty="0" smtClean="0"/>
              <a:t> (a successful personal computer entrepreneur) </a:t>
            </a:r>
            <a:r>
              <a:rPr lang="en-GB" dirty="0" smtClean="0"/>
              <a:t>in the UK and was widely mocked.  Major</a:t>
            </a:r>
            <a:r>
              <a:rPr lang="en-GB" baseline="0" dirty="0" smtClean="0"/>
              <a:t> drawbacks included exposure to the weather, poor visibility (other motorists couldn’t see), difficult to drive (notice handles rather than steering wheel), need for pedals inside for extra power, a limited range and a fixed seat position. </a:t>
            </a:r>
            <a:endParaRPr dirty="0"/>
          </a:p>
        </p:txBody>
      </p:sp>
    </p:spTree>
    <p:extLst>
      <p:ext uri="{BB962C8B-B14F-4D97-AF65-F5344CB8AC3E}">
        <p14:creationId xmlns:p14="http://schemas.microsoft.com/office/powerpoint/2010/main" val="124401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Teacher notes: Range,</a:t>
            </a:r>
            <a:r>
              <a:rPr lang="en" baseline="0" dirty="0" smtClean="0"/>
              <a:t> </a:t>
            </a:r>
            <a:r>
              <a:rPr lang="en" dirty="0" smtClean="0"/>
              <a:t>speed</a:t>
            </a:r>
            <a:r>
              <a:rPr lang="en" baseline="0" dirty="0"/>
              <a:t> </a:t>
            </a:r>
            <a:r>
              <a:rPr lang="en" baseline="0" dirty="0" smtClean="0"/>
              <a:t>and recognisable/ proven “car” format.  </a:t>
            </a:r>
            <a:r>
              <a:rPr lang="en" dirty="0" smtClean="0"/>
              <a:t>  </a:t>
            </a:r>
            <a:endParaRPr dirty="0"/>
          </a:p>
        </p:txBody>
      </p:sp>
    </p:spTree>
    <p:extLst>
      <p:ext uri="{BB962C8B-B14F-4D97-AF65-F5344CB8AC3E}">
        <p14:creationId xmlns:p14="http://schemas.microsoft.com/office/powerpoint/2010/main" val="301871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OPTIONAL</a:t>
            </a:r>
            <a:r>
              <a:rPr lang="en" baseline="0" dirty="0" smtClean="0"/>
              <a:t> SLIDE: these </a:t>
            </a:r>
            <a:r>
              <a:rPr lang="en" dirty="0" smtClean="0"/>
              <a:t>2015 data for the EU shows</a:t>
            </a:r>
            <a:r>
              <a:rPr lang="en" baseline="0" dirty="0" smtClean="0"/>
              <a:t> how electricity is being produced. This information could be used to extend the discussion into how we sources our energy and changes that are underway.  Major changes over the past few years in the UK mean coal has gone from one of the most to one of the least significant sources with a greater fraction coming from gas and renewables with nuclear projected to make a greater contribution in the near future. </a:t>
            </a:r>
            <a:endParaRPr dirty="0"/>
          </a:p>
        </p:txBody>
      </p:sp>
    </p:spTree>
    <p:extLst>
      <p:ext uri="{BB962C8B-B14F-4D97-AF65-F5344CB8AC3E}">
        <p14:creationId xmlns:p14="http://schemas.microsoft.com/office/powerpoint/2010/main" val="396897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7906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smtClean="0"/>
              <a:t>Most students aged</a:t>
            </a:r>
            <a:r>
              <a:rPr lang="en-GB" baseline="0" dirty="0" smtClean="0"/>
              <a:t> between 11 and 14</a:t>
            </a:r>
            <a:r>
              <a:rPr lang="en-GB" dirty="0" smtClean="0"/>
              <a:t> will not have experience</a:t>
            </a:r>
            <a:r>
              <a:rPr lang="en-GB" baseline="0" dirty="0" smtClean="0"/>
              <a:t> of capacitors.  It is worth explaining that they can be used to store energy, like a battery.  Unlike a battery they can be charged very quickly (a few seconds; see the graph above for the shape) but generally can’t store as much energy.  When discharging, that is, using the energy stored in the capacitor to do something (in this case, make a motor turn), the energy is supplied rapidly at first but the rate decreases with time.  This will result in the vehicles moving rapidly at first but then moving more slowly as the charge on the capacitor reduces.    </a:t>
            </a:r>
          </a:p>
          <a:p>
            <a:pPr marL="0" lvl="0" indent="0">
              <a:spcBef>
                <a:spcPts val="0"/>
              </a:spcBef>
              <a:spcAft>
                <a:spcPts val="0"/>
              </a:spcAft>
              <a:buNone/>
            </a:pPr>
            <a:endParaRPr lang="en-GB" baseline="0" dirty="0" smtClean="0"/>
          </a:p>
          <a:p>
            <a:pPr marL="0" lvl="0" indent="0">
              <a:spcBef>
                <a:spcPts val="0"/>
              </a:spcBef>
              <a:spcAft>
                <a:spcPts val="0"/>
              </a:spcAft>
              <a:buNone/>
            </a:pPr>
            <a:r>
              <a:rPr lang="en-GB" baseline="0" dirty="0" smtClean="0"/>
              <a:t>The amount of energy stored in a capacitor is related to the voltage across it and its capacitance.  Capacitors with a very large capacitance are required for this to be a successful project (10 F).</a:t>
            </a:r>
            <a:endParaRPr dirty="0"/>
          </a:p>
        </p:txBody>
      </p:sp>
    </p:spTree>
    <p:extLst>
      <p:ext uri="{BB962C8B-B14F-4D97-AF65-F5344CB8AC3E}">
        <p14:creationId xmlns:p14="http://schemas.microsoft.com/office/powerpoint/2010/main" val="37812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t>Ask students to assign team roles</a:t>
            </a:r>
            <a:r>
              <a:rPr lang="en-GB" baseline="0" dirty="0" smtClean="0"/>
              <a:t>.  </a:t>
            </a:r>
            <a:endParaRPr dirty="0"/>
          </a:p>
        </p:txBody>
      </p:sp>
    </p:spTree>
    <p:extLst>
      <p:ext uri="{BB962C8B-B14F-4D97-AF65-F5344CB8AC3E}">
        <p14:creationId xmlns:p14="http://schemas.microsoft.com/office/powerpoint/2010/main" val="278906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smtClean="0"/>
              <a:t>This can be printed out</a:t>
            </a:r>
            <a:r>
              <a:rPr lang="en-GB" baseline="0" dirty="0" smtClean="0"/>
              <a:t> for students.  Teachers should discuss how the circuit operates with the “electrical engineers”.  A demonstration is useful.  They will act as experts in their team.  To operate the circuit shown students should:</a:t>
            </a:r>
          </a:p>
          <a:p>
            <a:pPr marL="171450" lvl="0" indent="-171450">
              <a:spcBef>
                <a:spcPts val="0"/>
              </a:spcBef>
              <a:spcAft>
                <a:spcPts val="0"/>
              </a:spcAft>
            </a:pPr>
            <a:r>
              <a:rPr lang="en-GB" baseline="0" dirty="0" smtClean="0"/>
              <a:t>open the switch to disconnect the motor</a:t>
            </a:r>
          </a:p>
          <a:p>
            <a:pPr marL="171450" lvl="0" indent="-171450">
              <a:spcBef>
                <a:spcPts val="0"/>
              </a:spcBef>
              <a:spcAft>
                <a:spcPts val="0"/>
              </a:spcAft>
            </a:pPr>
            <a:r>
              <a:rPr lang="en-GB" baseline="0" dirty="0" smtClean="0"/>
              <a:t>Connect a 1.5 V battery to the capacitor ensuring the long leg of the capacitor is attached to the positive end of the battery.  Leave the battery connected for about 10 seconds to fully charge the capacitor.  </a:t>
            </a:r>
          </a:p>
          <a:p>
            <a:pPr marL="171450" lvl="0" indent="-171450">
              <a:spcBef>
                <a:spcPts val="0"/>
              </a:spcBef>
              <a:spcAft>
                <a:spcPts val="0"/>
              </a:spcAft>
            </a:pPr>
            <a:r>
              <a:rPr lang="en-GB" baseline="0" dirty="0" smtClean="0"/>
              <a:t>Remove the battery ensuring the loose wires do not touch and short circuit the capacitor causing it to discharge – this may cause heating in the wires.  A voltmeter can be used to check that the capacitor is charged.</a:t>
            </a:r>
          </a:p>
          <a:p>
            <a:pPr marL="171450" lvl="0" indent="-171450">
              <a:spcBef>
                <a:spcPts val="0"/>
              </a:spcBef>
              <a:spcAft>
                <a:spcPts val="0"/>
              </a:spcAft>
            </a:pPr>
            <a:r>
              <a:rPr lang="en-GB" baseline="0" dirty="0" smtClean="0"/>
              <a:t>Close the switch to operate the motor.  </a:t>
            </a:r>
            <a:endParaRPr dirty="0"/>
          </a:p>
        </p:txBody>
      </p:sp>
    </p:spTree>
    <p:extLst>
      <p:ext uri="{BB962C8B-B14F-4D97-AF65-F5344CB8AC3E}">
        <p14:creationId xmlns:p14="http://schemas.microsoft.com/office/powerpoint/2010/main" val="382977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t>This can be printed out</a:t>
            </a:r>
            <a:r>
              <a:rPr lang="en-GB" baseline="0" dirty="0" smtClean="0"/>
              <a:t> for students.  </a:t>
            </a:r>
            <a:endParaRPr lang="en-GB" dirty="0" smtClean="0"/>
          </a:p>
          <a:p>
            <a:pPr marL="0" lvl="0" indent="0">
              <a:spcBef>
                <a:spcPts val="0"/>
              </a:spcBef>
              <a:spcAft>
                <a:spcPts val="0"/>
              </a:spcAft>
              <a:buNone/>
            </a:pPr>
            <a:endParaRPr lang="en-GB" dirty="0" smtClean="0"/>
          </a:p>
          <a:p>
            <a:pPr marL="0" lvl="0" indent="0">
              <a:spcBef>
                <a:spcPts val="0"/>
              </a:spcBef>
              <a:spcAft>
                <a:spcPts val="0"/>
              </a:spcAft>
              <a:buNone/>
            </a:pPr>
            <a:r>
              <a:rPr lang="en-GB" dirty="0" smtClean="0"/>
              <a:t>A</a:t>
            </a:r>
            <a:r>
              <a:rPr lang="en-GB" baseline="0" dirty="0" smtClean="0"/>
              <a:t> key design concept is ensuring that vehicles have large wheels – this acts to gear up the worm motor allowing the </a:t>
            </a:r>
            <a:r>
              <a:rPr lang="en-GB" baseline="0" dirty="0" err="1" smtClean="0"/>
              <a:t>cas</a:t>
            </a:r>
            <a:r>
              <a:rPr lang="en-GB" baseline="0" dirty="0" smtClean="0"/>
              <a:t> to travel further and faster for each charge.  A great deal of energy can be lost through friction i.e. poor construction.   </a:t>
            </a:r>
            <a:endParaRPr dirty="0"/>
          </a:p>
        </p:txBody>
      </p:sp>
    </p:spTree>
    <p:extLst>
      <p:ext uri="{BB962C8B-B14F-4D97-AF65-F5344CB8AC3E}">
        <p14:creationId xmlns:p14="http://schemas.microsoft.com/office/powerpoint/2010/main" val="305545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Shape 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Shape 19"/>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Shape 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Shape 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Shape 5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Shape 5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Shape 6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Shape 64"/>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ec.europa.eu/eurostat/product?code=nrg_105a&amp;language=en&amp;mode=view"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Electric Vehicles</a:t>
            </a:r>
            <a:endParaRPr/>
          </a:p>
          <a:p>
            <a:pPr marL="0" lvl="0" indent="0" rtl="0">
              <a:spcBef>
                <a:spcPts val="0"/>
              </a:spcBef>
              <a:spcAft>
                <a:spcPts val="0"/>
              </a:spcAft>
              <a:buNone/>
            </a:pPr>
            <a:r>
              <a:rPr lang="en" sz="3600" b="0"/>
              <a:t>Capacitor Car Racing</a:t>
            </a:r>
            <a:endParaRPr sz="3600" b="0"/>
          </a:p>
        </p:txBody>
      </p:sp>
      <p:sp>
        <p:nvSpPr>
          <p:cNvPr id="73" name="Shape 73"/>
          <p:cNvSpPr txBox="1">
            <a:spLocks noGrp="1"/>
          </p:cNvSpPr>
          <p:nvPr>
            <p:ph type="subTitle" idx="1"/>
          </p:nvPr>
        </p:nvSpPr>
        <p:spPr>
          <a:xfrm>
            <a:off x="2371725" y="3848050"/>
            <a:ext cx="6537900" cy="1241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sz="2400" dirty="0" err="1" smtClean="0"/>
              <a:t>STEMitUP</a:t>
            </a:r>
            <a:endParaRPr sz="2400" dirty="0"/>
          </a:p>
          <a:p>
            <a:pPr marL="0" lvl="0" indent="0">
              <a:spcBef>
                <a:spcPts val="0"/>
              </a:spcBef>
              <a:spcAft>
                <a:spcPts val="0"/>
              </a:spcAft>
              <a:buNone/>
            </a:pPr>
            <a:endParaRPr sz="1200" dirty="0"/>
          </a:p>
          <a:p>
            <a:pPr marL="0" lvl="0" indent="0" rtl="0">
              <a:spcBef>
                <a:spcPts val="0"/>
              </a:spcBef>
              <a:spcAft>
                <a:spcPts val="0"/>
              </a:spcAft>
              <a:buNone/>
            </a:pPr>
            <a:r>
              <a:rPr lang="en" sz="1100" dirty="0" smtClean="0"/>
              <a:t>Co-funded by the ERASMUS + programme of the European Union </a:t>
            </a:r>
            <a:endParaRPr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Sinclair C5: </a:t>
            </a:r>
            <a:endParaRPr/>
          </a:p>
        </p:txBody>
      </p:sp>
      <p:sp>
        <p:nvSpPr>
          <p:cNvPr id="79" name="Shape 7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spcBef>
                <a:spcPts val="0"/>
              </a:spcBef>
              <a:spcAft>
                <a:spcPts val="1600"/>
              </a:spcAft>
              <a:buNone/>
            </a:pPr>
            <a:r>
              <a:rPr lang="en"/>
              <a:t>Why </a:t>
            </a:r>
            <a:endParaRPr/>
          </a:p>
        </p:txBody>
      </p:sp>
      <p:pic>
        <p:nvPicPr>
          <p:cNvPr id="80" name="Shape 80"/>
          <p:cNvPicPr preferRelativeResize="0"/>
          <p:nvPr/>
        </p:nvPicPr>
        <p:blipFill>
          <a:blip r:embed="rId3">
            <a:alphaModFix/>
          </a:blip>
          <a:stretch>
            <a:fillRect/>
          </a:stretch>
        </p:blipFill>
        <p:spPr>
          <a:xfrm>
            <a:off x="4939500" y="1044610"/>
            <a:ext cx="3670925" cy="3054275"/>
          </a:xfrm>
          <a:prstGeom prst="rect">
            <a:avLst/>
          </a:prstGeom>
          <a:noFill/>
          <a:ln>
            <a:noFill/>
          </a:ln>
        </p:spPr>
      </p:pic>
      <p:sp>
        <p:nvSpPr>
          <p:cNvPr id="81" name="Shape 8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2"/>
              </a:buClr>
              <a:buSzPts val="1100"/>
              <a:buFont typeface="Arial"/>
              <a:buNone/>
            </a:pPr>
            <a:r>
              <a:rPr lang="en" sz="2400">
                <a:solidFill>
                  <a:srgbClr val="000000"/>
                </a:solidFill>
                <a:latin typeface="Raleway"/>
                <a:ea typeface="Raleway"/>
                <a:cs typeface="Raleway"/>
                <a:sym typeface="Raleway"/>
              </a:rPr>
              <a:t>Why did it fail?</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idx="4294967295"/>
          </p:nvPr>
        </p:nvSpPr>
        <p:spPr>
          <a:xfrm>
            <a:off x="535775" y="254950"/>
            <a:ext cx="7257300" cy="76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dk1"/>
                </a:solidFill>
              </a:rPr>
              <a:t>Electric Vehicles </a:t>
            </a:r>
            <a:r>
              <a:rPr lang="en-GB" dirty="0" smtClean="0">
                <a:solidFill>
                  <a:schemeClr val="dk1"/>
                </a:solidFill>
              </a:rPr>
              <a:t>today</a:t>
            </a:r>
            <a:endParaRPr dirty="0">
              <a:solidFill>
                <a:schemeClr val="dk1"/>
              </a:solidFill>
            </a:endParaRPr>
          </a:p>
          <a:p>
            <a:pPr marL="0" lvl="0" indent="0" rtl="0">
              <a:spcBef>
                <a:spcPts val="1600"/>
              </a:spcBef>
              <a:spcAft>
                <a:spcPts val="1600"/>
              </a:spcAft>
              <a:buNone/>
            </a:pPr>
            <a:r>
              <a:rPr lang="en" sz="2400" b="0" dirty="0">
                <a:solidFill>
                  <a:srgbClr val="000000"/>
                </a:solidFill>
              </a:rPr>
              <a:t>What makes these cars more likely to succeed?</a:t>
            </a:r>
            <a:endParaRPr sz="2400" b="0" dirty="0">
              <a:solidFill>
                <a:srgbClr val="000000"/>
              </a:solidFill>
            </a:endParaRPr>
          </a:p>
        </p:txBody>
      </p:sp>
      <p:pic>
        <p:nvPicPr>
          <p:cNvPr id="87" name="Shape 87"/>
          <p:cNvPicPr preferRelativeResize="0"/>
          <p:nvPr/>
        </p:nvPicPr>
        <p:blipFill>
          <a:blip r:embed="rId3">
            <a:alphaModFix/>
          </a:blip>
          <a:stretch>
            <a:fillRect/>
          </a:stretch>
        </p:blipFill>
        <p:spPr>
          <a:xfrm>
            <a:off x="-23025" y="1444400"/>
            <a:ext cx="9224764" cy="366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l="24568" r="17295"/>
          <a:stretch/>
        </p:blipFill>
        <p:spPr>
          <a:xfrm>
            <a:off x="-46525" y="0"/>
            <a:ext cx="4397475" cy="5143500"/>
          </a:xfrm>
          <a:prstGeom prst="rect">
            <a:avLst/>
          </a:prstGeom>
          <a:noFill/>
          <a:ln>
            <a:noFill/>
          </a:ln>
        </p:spPr>
      </p:pic>
      <p:sp>
        <p:nvSpPr>
          <p:cNvPr id="93" name="Shape 93"/>
          <p:cNvSpPr txBox="1">
            <a:spLocks noGrp="1"/>
          </p:cNvSpPr>
          <p:nvPr>
            <p:ph type="body" idx="1"/>
          </p:nvPr>
        </p:nvSpPr>
        <p:spPr>
          <a:xfrm>
            <a:off x="4832750" y="179200"/>
            <a:ext cx="4033800" cy="473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rPr>
              <a:t>Generating </a:t>
            </a:r>
            <a:r>
              <a:rPr lang="en" sz="3000" b="1" dirty="0" smtClean="0">
                <a:solidFill>
                  <a:schemeClr val="dk1"/>
                </a:solidFill>
              </a:rPr>
              <a:t>Electricity in the EU</a:t>
            </a:r>
            <a:endParaRPr sz="3000" b="1" dirty="0">
              <a:solidFill>
                <a:schemeClr val="dk1"/>
              </a:solidFill>
            </a:endParaRPr>
          </a:p>
          <a:p>
            <a:pPr marL="0" lvl="0" indent="0" rtl="0">
              <a:spcBef>
                <a:spcPts val="1600"/>
              </a:spcBef>
              <a:spcAft>
                <a:spcPts val="0"/>
              </a:spcAft>
              <a:buNone/>
            </a:pPr>
            <a:endParaRPr sz="3000" b="1" dirty="0">
              <a:solidFill>
                <a:schemeClr val="dk1"/>
              </a:solidFill>
            </a:endParaRPr>
          </a:p>
          <a:p>
            <a:pPr marL="0" lvl="0" indent="0" rtl="0">
              <a:spcBef>
                <a:spcPts val="1600"/>
              </a:spcBef>
              <a:spcAft>
                <a:spcPts val="0"/>
              </a:spcAft>
              <a:buNone/>
            </a:pPr>
            <a:endParaRPr sz="3000" b="1" dirty="0">
              <a:solidFill>
                <a:schemeClr val="dk1"/>
              </a:solidFill>
            </a:endParaRPr>
          </a:p>
          <a:p>
            <a:pPr marL="0" lvl="0" indent="0" rtl="0">
              <a:spcBef>
                <a:spcPts val="1600"/>
              </a:spcBef>
              <a:spcAft>
                <a:spcPts val="0"/>
              </a:spcAft>
              <a:buNone/>
            </a:pPr>
            <a:endParaRPr sz="3000" b="1" dirty="0">
              <a:solidFill>
                <a:schemeClr val="dk1"/>
              </a:solidFill>
            </a:endParaRPr>
          </a:p>
          <a:p>
            <a:pPr marL="0" lvl="0" indent="0" rtl="0">
              <a:spcBef>
                <a:spcPts val="1600"/>
              </a:spcBef>
              <a:spcAft>
                <a:spcPts val="0"/>
              </a:spcAft>
              <a:buNone/>
            </a:pPr>
            <a:endParaRPr sz="3000" b="1" dirty="0">
              <a:solidFill>
                <a:schemeClr val="dk1"/>
              </a:solidFill>
            </a:endParaRPr>
          </a:p>
          <a:p>
            <a:pPr marL="0" lvl="0" indent="0" rtl="0">
              <a:spcBef>
                <a:spcPts val="1600"/>
              </a:spcBef>
              <a:spcAft>
                <a:spcPts val="1600"/>
              </a:spcAft>
              <a:buNone/>
            </a:pPr>
            <a:endParaRPr sz="1800" dirty="0">
              <a:solidFill>
                <a:srgbClr val="000000"/>
              </a:solidFill>
            </a:endParaRPr>
          </a:p>
        </p:txBody>
      </p:sp>
      <p:grpSp>
        <p:nvGrpSpPr>
          <p:cNvPr id="94" name="Shape 94"/>
          <p:cNvGrpSpPr/>
          <p:nvPr/>
        </p:nvGrpSpPr>
        <p:grpSpPr>
          <a:xfrm>
            <a:off x="134988" y="2464035"/>
            <a:ext cx="2212050" cy="2537076"/>
            <a:chOff x="6803275" y="395363"/>
            <a:chExt cx="2212050" cy="2537076"/>
          </a:xfrm>
        </p:grpSpPr>
        <p:pic>
          <p:nvPicPr>
            <p:cNvPr id="95" name="Shape 95"/>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96" name="Shape 96"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97" name="Shape 97"/>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2"/>
                </a:buClr>
                <a:buSzPts val="1100"/>
                <a:buFont typeface="Arial"/>
                <a:buNone/>
              </a:pPr>
              <a:endParaRPr b="1">
                <a:solidFill>
                  <a:schemeClr val="dk1"/>
                </a:solidFill>
                <a:latin typeface="Raleway"/>
                <a:ea typeface="Raleway"/>
                <a:cs typeface="Raleway"/>
                <a:sym typeface="Raleway"/>
              </a:endParaRPr>
            </a:p>
            <a:p>
              <a:pPr marL="0" lvl="0" indent="0" rtl="0">
                <a:spcBef>
                  <a:spcPts val="800"/>
                </a:spcBef>
                <a:spcAft>
                  <a:spcPts val="0"/>
                </a:spcAft>
                <a:buClr>
                  <a:schemeClr val="dk2"/>
                </a:buClr>
                <a:buSzPts val="1100"/>
                <a:buFont typeface="Arial"/>
                <a:buNone/>
              </a:pPr>
              <a:r>
                <a:rPr lang="en" b="1">
                  <a:solidFill>
                    <a:schemeClr val="dk1"/>
                  </a:solidFill>
                  <a:latin typeface="Raleway"/>
                  <a:ea typeface="Raleway"/>
                  <a:cs typeface="Raleway"/>
                  <a:sym typeface="Raleway"/>
                </a:rPr>
                <a:t>Did you know?</a:t>
              </a:r>
              <a:endParaRPr b="1">
                <a:solidFill>
                  <a:schemeClr val="dk1"/>
                </a:solidFill>
                <a:latin typeface="Raleway"/>
                <a:ea typeface="Raleway"/>
                <a:cs typeface="Raleway"/>
                <a:sym typeface="Raleway"/>
              </a:endParaRPr>
            </a:p>
            <a:p>
              <a:pPr marL="0" lvl="0" indent="0" rtl="0">
                <a:spcBef>
                  <a:spcPts val="800"/>
                </a:spcBef>
                <a:spcAft>
                  <a:spcPts val="0"/>
                </a:spcAft>
                <a:buNone/>
              </a:pPr>
              <a:r>
                <a:rPr lang="en" sz="1200">
                  <a:solidFill>
                    <a:schemeClr val="dk2"/>
                  </a:solidFill>
                  <a:latin typeface="Raleway"/>
                  <a:ea typeface="Raleway"/>
                  <a:cs typeface="Raleway"/>
                  <a:sym typeface="Raleway"/>
                </a:rPr>
                <a:t>The UK is the windiest country in Europe making it ideal for wind farms.  </a:t>
              </a:r>
              <a:endParaRPr sz="1200">
                <a:solidFill>
                  <a:schemeClr val="dk2"/>
                </a:solidFill>
                <a:latin typeface="Raleway"/>
                <a:ea typeface="Raleway"/>
                <a:cs typeface="Raleway"/>
                <a:sym typeface="Raleway"/>
              </a:endParaRPr>
            </a:p>
            <a:p>
              <a:pPr marL="0" lvl="0" indent="0" rtl="0">
                <a:spcBef>
                  <a:spcPts val="800"/>
                </a:spcBef>
                <a:spcAft>
                  <a:spcPts val="800"/>
                </a:spcAft>
                <a:buNone/>
              </a:pPr>
              <a:endParaRPr sz="1200">
                <a:solidFill>
                  <a:schemeClr val="dk2"/>
                </a:solidFill>
                <a:latin typeface="Raleway"/>
                <a:ea typeface="Raleway"/>
                <a:cs typeface="Raleway"/>
                <a:sym typeface="Raleway"/>
              </a:endParaRPr>
            </a:p>
          </p:txBody>
        </p:sp>
      </p:grpSp>
      <p:pic>
        <p:nvPicPr>
          <p:cNvPr id="1026" name="Picture 2" descr="File:Net electricity generation, EU-28, 2015 (% of total, based on GWh) YB17.png"/>
          <p:cNvPicPr>
            <a:picLocks noChangeAspect="1" noChangeArrowheads="1"/>
          </p:cNvPicPr>
          <p:nvPr/>
        </p:nvPicPr>
        <p:blipFill rotWithShape="1">
          <a:blip r:embed="rId6">
            <a:extLst>
              <a:ext uri="{28A0092B-C50C-407E-A947-70E740481C1C}">
                <a14:useLocalDpi xmlns:a14="http://schemas.microsoft.com/office/drawing/2010/main" val="0"/>
              </a:ext>
            </a:extLst>
          </a:blip>
          <a:srcRect l="19413" t="8014" r="15682" b="17931"/>
          <a:stretch/>
        </p:blipFill>
        <p:spPr bwMode="auto">
          <a:xfrm>
            <a:off x="4428324" y="1147940"/>
            <a:ext cx="4601375" cy="3803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9804" y="4777463"/>
            <a:ext cx="2441694" cy="307777"/>
          </a:xfrm>
          <a:prstGeom prst="rect">
            <a:avLst/>
          </a:prstGeom>
        </p:spPr>
        <p:txBody>
          <a:bodyPr wrap="none">
            <a:spAutoFit/>
          </a:bodyPr>
          <a:lstStyle/>
          <a:p>
            <a:r>
              <a:rPr lang="en-GB" i="1" dirty="0" smtClean="0">
                <a:solidFill>
                  <a:srgbClr val="333333"/>
                </a:solidFill>
                <a:latin typeface="open_sansregular"/>
              </a:rPr>
              <a:t>Source</a:t>
            </a:r>
            <a:r>
              <a:rPr lang="en-GB" i="1" dirty="0">
                <a:solidFill>
                  <a:srgbClr val="333333"/>
                </a:solidFill>
                <a:latin typeface="open_sansregular"/>
              </a:rPr>
              <a:t>:</a:t>
            </a:r>
            <a:r>
              <a:rPr lang="en-GB" dirty="0">
                <a:solidFill>
                  <a:srgbClr val="333333"/>
                </a:solidFill>
                <a:latin typeface="open_sansregular"/>
              </a:rPr>
              <a:t> Eurostat </a:t>
            </a:r>
            <a:r>
              <a:rPr lang="en-GB" dirty="0">
                <a:solidFill>
                  <a:srgbClr val="2873E6"/>
                </a:solidFill>
                <a:latin typeface="open_sansregular"/>
                <a:hlinkClick r:id="rId7"/>
              </a:rPr>
              <a:t>(nrg_105a)</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idx="4294967295"/>
          </p:nvPr>
        </p:nvSpPr>
        <p:spPr>
          <a:xfrm>
            <a:off x="333250" y="362975"/>
            <a:ext cx="4725600" cy="768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b="0">
                <a:solidFill>
                  <a:srgbClr val="000000"/>
                </a:solidFill>
              </a:rPr>
              <a:t>Your </a:t>
            </a:r>
            <a:r>
              <a:rPr lang="en">
                <a:solidFill>
                  <a:schemeClr val="dk1"/>
                </a:solidFill>
              </a:rPr>
              <a:t>engineering </a:t>
            </a:r>
            <a:r>
              <a:rPr lang="en" sz="2400" b="0">
                <a:solidFill>
                  <a:srgbClr val="000000"/>
                </a:solidFill>
              </a:rPr>
              <a:t>challenge</a:t>
            </a:r>
            <a:endParaRPr sz="2400" b="0">
              <a:solidFill>
                <a:srgbClr val="000000"/>
              </a:solidFill>
            </a:endParaRPr>
          </a:p>
        </p:txBody>
      </p:sp>
      <p:sp>
        <p:nvSpPr>
          <p:cNvPr id="104" name="Shape 104"/>
          <p:cNvSpPr txBox="1">
            <a:spLocks noGrp="1"/>
          </p:cNvSpPr>
          <p:nvPr>
            <p:ph type="title" idx="4294967295"/>
          </p:nvPr>
        </p:nvSpPr>
        <p:spPr>
          <a:xfrm>
            <a:off x="535775" y="1349900"/>
            <a:ext cx="4725600" cy="3562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0">
                <a:solidFill>
                  <a:schemeClr val="lt2"/>
                </a:solidFill>
                <a:latin typeface="Lato"/>
                <a:ea typeface="Lato"/>
                <a:cs typeface="Lato"/>
                <a:sym typeface="Lato"/>
              </a:rPr>
              <a:t>Design and build a capacitor powered vehicle that will compete in two competitions:</a:t>
            </a:r>
            <a:endParaRPr sz="1800" b="0">
              <a:solidFill>
                <a:schemeClr val="lt2"/>
              </a:solidFill>
              <a:latin typeface="Lato"/>
              <a:ea typeface="Lato"/>
              <a:cs typeface="Lato"/>
              <a:sym typeface="Lato"/>
            </a:endParaRPr>
          </a:p>
          <a:p>
            <a:pPr marL="0" lvl="0" indent="0" rtl="0">
              <a:lnSpc>
                <a:spcPct val="115000"/>
              </a:lnSpc>
              <a:spcBef>
                <a:spcPts val="1600"/>
              </a:spcBef>
              <a:spcAft>
                <a:spcPts val="0"/>
              </a:spcAft>
              <a:buNone/>
            </a:pPr>
            <a:endParaRPr sz="1800" b="0">
              <a:solidFill>
                <a:schemeClr val="lt2"/>
              </a:solidFill>
              <a:latin typeface="Lato"/>
              <a:ea typeface="Lato"/>
              <a:cs typeface="Lato"/>
              <a:sym typeface="Lato"/>
            </a:endParaRPr>
          </a:p>
          <a:p>
            <a:pPr marL="0" lvl="0" indent="0" rtl="0">
              <a:lnSpc>
                <a:spcPct val="115000"/>
              </a:lnSpc>
              <a:spcBef>
                <a:spcPts val="1600"/>
              </a:spcBef>
              <a:spcAft>
                <a:spcPts val="0"/>
              </a:spcAft>
              <a:buNone/>
            </a:pPr>
            <a:r>
              <a:rPr lang="en" sz="1800">
                <a:solidFill>
                  <a:schemeClr val="lt2"/>
                </a:solidFill>
                <a:latin typeface="Lato"/>
                <a:ea typeface="Lato"/>
                <a:cs typeface="Lato"/>
                <a:sym typeface="Lato"/>
              </a:rPr>
              <a:t>Time Trial </a:t>
            </a:r>
            <a:r>
              <a:rPr lang="en" sz="1800" b="0">
                <a:solidFill>
                  <a:schemeClr val="lt2"/>
                </a:solidFill>
                <a:latin typeface="Lato"/>
                <a:ea typeface="Lato"/>
                <a:cs typeface="Lato"/>
                <a:sym typeface="Lato"/>
              </a:rPr>
              <a:t>- a short sprint where top speed is important</a:t>
            </a:r>
            <a:endParaRPr sz="1800" b="0">
              <a:solidFill>
                <a:schemeClr val="lt2"/>
              </a:solidFill>
              <a:latin typeface="Lato"/>
              <a:ea typeface="Lato"/>
              <a:cs typeface="Lato"/>
              <a:sym typeface="Lato"/>
            </a:endParaRPr>
          </a:p>
          <a:p>
            <a:pPr marL="0" lvl="0" indent="0" rtl="0">
              <a:lnSpc>
                <a:spcPct val="115000"/>
              </a:lnSpc>
              <a:spcBef>
                <a:spcPts val="1600"/>
              </a:spcBef>
              <a:spcAft>
                <a:spcPts val="0"/>
              </a:spcAft>
              <a:buNone/>
            </a:pPr>
            <a:r>
              <a:rPr lang="en" sz="1800">
                <a:solidFill>
                  <a:schemeClr val="lt2"/>
                </a:solidFill>
                <a:latin typeface="Lato"/>
                <a:ea typeface="Lato"/>
                <a:cs typeface="Lato"/>
                <a:sym typeface="Lato"/>
              </a:rPr>
              <a:t>Distance -</a:t>
            </a:r>
            <a:r>
              <a:rPr lang="en" sz="1800" b="0">
                <a:solidFill>
                  <a:schemeClr val="lt2"/>
                </a:solidFill>
                <a:latin typeface="Lato"/>
                <a:ea typeface="Lato"/>
                <a:cs typeface="Lato"/>
                <a:sym typeface="Lato"/>
              </a:rPr>
              <a:t> which vehicle will go the furthest?</a:t>
            </a:r>
            <a:endParaRPr sz="1800" b="0">
              <a:solidFill>
                <a:schemeClr val="lt2"/>
              </a:solidFill>
              <a:latin typeface="Lato"/>
              <a:ea typeface="Lato"/>
              <a:cs typeface="Lato"/>
              <a:sym typeface="Lato"/>
            </a:endParaRPr>
          </a:p>
          <a:p>
            <a:pPr marL="0" lvl="0" indent="0" rtl="0">
              <a:lnSpc>
                <a:spcPct val="115000"/>
              </a:lnSpc>
              <a:spcBef>
                <a:spcPts val="1600"/>
              </a:spcBef>
              <a:spcAft>
                <a:spcPts val="1600"/>
              </a:spcAft>
              <a:buNone/>
            </a:pPr>
            <a:endParaRPr sz="1400">
              <a:solidFill>
                <a:schemeClr val="lt2"/>
              </a:solidFill>
              <a:latin typeface="Lato"/>
              <a:ea typeface="Lato"/>
              <a:cs typeface="Lato"/>
              <a:sym typeface="Lato"/>
            </a:endParaRPr>
          </a:p>
        </p:txBody>
      </p:sp>
      <p:pic>
        <p:nvPicPr>
          <p:cNvPr id="105" name="Shape 105"/>
          <p:cNvPicPr preferRelativeResize="0"/>
          <p:nvPr/>
        </p:nvPicPr>
        <p:blipFill>
          <a:blip r:embed="rId3">
            <a:alphaModFix/>
          </a:blip>
          <a:stretch>
            <a:fillRect/>
          </a:stretch>
        </p:blipFill>
        <p:spPr>
          <a:xfrm>
            <a:off x="5732844" y="0"/>
            <a:ext cx="3428129"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89675" y="324375"/>
            <a:ext cx="4045200" cy="72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Capacitors</a:t>
            </a:r>
            <a:endParaRPr/>
          </a:p>
        </p:txBody>
      </p:sp>
      <p:sp>
        <p:nvSpPr>
          <p:cNvPr id="119" name="Shape 119"/>
          <p:cNvSpPr txBox="1">
            <a:spLocks noGrp="1"/>
          </p:cNvSpPr>
          <p:nvPr>
            <p:ph type="subTitle" idx="1"/>
          </p:nvPr>
        </p:nvSpPr>
        <p:spPr>
          <a:xfrm>
            <a:off x="265500" y="1234274"/>
            <a:ext cx="4045200" cy="3589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0" name="Shape 1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spcBef>
                <a:spcPts val="0"/>
              </a:spcBef>
              <a:spcAft>
                <a:spcPts val="1600"/>
              </a:spcAft>
              <a:buNone/>
            </a:pPr>
            <a:endParaRPr/>
          </a:p>
        </p:txBody>
      </p:sp>
      <p:pic>
        <p:nvPicPr>
          <p:cNvPr id="121" name="Shape 121"/>
          <p:cNvPicPr preferRelativeResize="0"/>
          <p:nvPr/>
        </p:nvPicPr>
        <p:blipFill rotWithShape="1">
          <a:blip r:embed="rId3">
            <a:alphaModFix/>
          </a:blip>
          <a:srcRect l="49091" r="2303" b="13247"/>
          <a:stretch/>
        </p:blipFill>
        <p:spPr>
          <a:xfrm>
            <a:off x="5239150" y="2894038"/>
            <a:ext cx="3329125" cy="1929437"/>
          </a:xfrm>
          <a:prstGeom prst="rect">
            <a:avLst/>
          </a:prstGeom>
          <a:noFill/>
          <a:ln>
            <a:noFill/>
          </a:ln>
        </p:spPr>
      </p:pic>
      <p:pic>
        <p:nvPicPr>
          <p:cNvPr id="122" name="Shape 122"/>
          <p:cNvPicPr preferRelativeResize="0"/>
          <p:nvPr/>
        </p:nvPicPr>
        <p:blipFill rotWithShape="1">
          <a:blip r:embed="rId3">
            <a:alphaModFix/>
          </a:blip>
          <a:srcRect r="51394" b="13247"/>
          <a:stretch/>
        </p:blipFill>
        <p:spPr>
          <a:xfrm>
            <a:off x="5239150" y="324375"/>
            <a:ext cx="3329125" cy="1929437"/>
          </a:xfrm>
          <a:prstGeom prst="rect">
            <a:avLst/>
          </a:prstGeom>
          <a:noFill/>
          <a:ln>
            <a:noFill/>
          </a:ln>
        </p:spPr>
      </p:pic>
      <p:pic>
        <p:nvPicPr>
          <p:cNvPr id="123" name="Shape 123"/>
          <p:cNvPicPr preferRelativeResize="0"/>
          <p:nvPr/>
        </p:nvPicPr>
        <p:blipFill>
          <a:blip r:embed="rId4">
            <a:alphaModFix/>
          </a:blip>
          <a:stretch>
            <a:fillRect/>
          </a:stretch>
        </p:blipFill>
        <p:spPr>
          <a:xfrm>
            <a:off x="708400" y="1326950"/>
            <a:ext cx="3159400" cy="315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29" name="Shape 129"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30" name="Shape 130"/>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 sz="3000" b="1">
                <a:solidFill>
                  <a:schemeClr val="lt2"/>
                </a:solidFill>
                <a:latin typeface="Raleway"/>
                <a:ea typeface="Raleway"/>
                <a:cs typeface="Raleway"/>
                <a:sym typeface="Raleway"/>
              </a:rPr>
              <a:t>Team Roles</a:t>
            </a:r>
            <a:endParaRPr sz="3000" b="1">
              <a:solidFill>
                <a:schemeClr val="lt2"/>
              </a:solidFill>
              <a:latin typeface="Raleway"/>
              <a:ea typeface="Raleway"/>
              <a:cs typeface="Raleway"/>
              <a:sym typeface="Raleway"/>
            </a:endParaRPr>
          </a:p>
        </p:txBody>
      </p:sp>
      <p:sp>
        <p:nvSpPr>
          <p:cNvPr id="131" name="Shape 131"/>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200">
                <a:latin typeface="Raleway"/>
                <a:ea typeface="Raleway"/>
                <a:cs typeface="Raleway"/>
                <a:sym typeface="Raleway"/>
              </a:rPr>
              <a:t>Who will do which job?</a:t>
            </a:r>
            <a:endParaRPr sz="1200">
              <a:solidFill>
                <a:schemeClr val="dk2"/>
              </a:solidFill>
              <a:latin typeface="Raleway"/>
              <a:ea typeface="Raleway"/>
              <a:cs typeface="Raleway"/>
              <a:sym typeface="Raleway"/>
            </a:endParaRPr>
          </a:p>
          <a:p>
            <a:pPr marL="457200" lvl="0" indent="-317500" rtl="0">
              <a:spcBef>
                <a:spcPts val="16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Project Manager</a:t>
            </a:r>
            <a:r>
              <a:rPr lang="en" sz="1400">
                <a:latin typeface="Raleway"/>
                <a:ea typeface="Raleway"/>
                <a:cs typeface="Raleway"/>
                <a:sym typeface="Raleway"/>
              </a:rPr>
              <a:t/>
            </a:r>
            <a:br>
              <a:rPr lang="en" sz="1400">
                <a:latin typeface="Raleway"/>
                <a:ea typeface="Raleway"/>
                <a:cs typeface="Raleway"/>
                <a:sym typeface="Raleway"/>
              </a:rPr>
            </a:br>
            <a:r>
              <a:rPr lang="en" sz="1200">
                <a:latin typeface="Raleway"/>
                <a:ea typeface="Raleway"/>
                <a:cs typeface="Raleway"/>
                <a:sym typeface="Raleway"/>
              </a:rPr>
              <a:t>Keep the team on track</a:t>
            </a:r>
            <a:endParaRPr sz="1200">
              <a:latin typeface="Raleway"/>
              <a:ea typeface="Raleway"/>
              <a:cs typeface="Raleway"/>
              <a:sym typeface="Raleway"/>
            </a:endParaRPr>
          </a:p>
          <a:p>
            <a:pPr marL="457200" lvl="0" indent="-317500"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Chief Designer</a:t>
            </a:r>
            <a:r>
              <a:rPr lang="en" sz="1400">
                <a:latin typeface="Raleway"/>
                <a:ea typeface="Raleway"/>
                <a:cs typeface="Raleway"/>
                <a:sym typeface="Raleway"/>
              </a:rPr>
              <a:t/>
            </a:r>
            <a:br>
              <a:rPr lang="en" sz="1400">
                <a:latin typeface="Raleway"/>
                <a:ea typeface="Raleway"/>
                <a:cs typeface="Raleway"/>
                <a:sym typeface="Raleway"/>
              </a:rPr>
            </a:br>
            <a:r>
              <a:rPr lang="en" sz="1200">
                <a:latin typeface="Raleway"/>
                <a:ea typeface="Raleway"/>
                <a:cs typeface="Raleway"/>
                <a:sym typeface="Raleway"/>
              </a:rPr>
              <a:t>Lead on vehicle design</a:t>
            </a:r>
            <a:r>
              <a:rPr lang="en" sz="1200">
                <a:solidFill>
                  <a:schemeClr val="dk2"/>
                </a:solidFill>
                <a:latin typeface="Raleway"/>
                <a:ea typeface="Raleway"/>
                <a:cs typeface="Raleway"/>
                <a:sym typeface="Raleway"/>
              </a:rPr>
              <a:t>.</a:t>
            </a:r>
            <a:endParaRPr sz="1200">
              <a:latin typeface="Raleway"/>
              <a:ea typeface="Raleway"/>
              <a:cs typeface="Raleway"/>
              <a:sym typeface="Raleway"/>
            </a:endParaRPr>
          </a:p>
          <a:p>
            <a:pPr marL="457200" lvl="0" indent="-317500"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Electrical Engineer </a:t>
            </a:r>
            <a:r>
              <a:rPr lang="en" sz="1400">
                <a:latin typeface="Raleway"/>
                <a:ea typeface="Raleway"/>
                <a:cs typeface="Raleway"/>
                <a:sym typeface="Raleway"/>
              </a:rPr>
              <a:t/>
            </a:r>
            <a:br>
              <a:rPr lang="en" sz="1400">
                <a:latin typeface="Raleway"/>
                <a:ea typeface="Raleway"/>
                <a:cs typeface="Raleway"/>
                <a:sym typeface="Raleway"/>
              </a:rPr>
            </a:br>
            <a:r>
              <a:rPr lang="en" sz="1200">
                <a:latin typeface="Raleway"/>
                <a:ea typeface="Raleway"/>
                <a:cs typeface="Raleway"/>
                <a:sym typeface="Raleway"/>
              </a:rPr>
              <a:t>Design and construct powertrain </a:t>
            </a:r>
            <a:endParaRPr sz="1200">
              <a:latin typeface="Raleway"/>
              <a:ea typeface="Raleway"/>
              <a:cs typeface="Raleway"/>
              <a:sym typeface="Raleway"/>
            </a:endParaRPr>
          </a:p>
          <a:p>
            <a:pPr marL="457200" lvl="0" indent="-317500"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Construction Chief</a:t>
            </a:r>
            <a:r>
              <a:rPr lang="en" sz="1400">
                <a:latin typeface="Raleway"/>
                <a:ea typeface="Raleway"/>
                <a:cs typeface="Raleway"/>
                <a:sym typeface="Raleway"/>
              </a:rPr>
              <a:t/>
            </a:r>
            <a:br>
              <a:rPr lang="en" sz="1400">
                <a:latin typeface="Raleway"/>
                <a:ea typeface="Raleway"/>
                <a:cs typeface="Raleway"/>
                <a:sym typeface="Raleway"/>
              </a:rPr>
            </a:br>
            <a:r>
              <a:rPr lang="en" sz="1200">
                <a:latin typeface="Raleway"/>
                <a:ea typeface="Raleway"/>
                <a:cs typeface="Raleway"/>
                <a:sym typeface="Raleway"/>
              </a:rPr>
              <a:t>Lead the vehicle build</a:t>
            </a:r>
            <a:endParaRPr sz="1200">
              <a:latin typeface="Raleway"/>
              <a:ea typeface="Raleway"/>
              <a:cs typeface="Raleway"/>
              <a:sym typeface="Raleway"/>
            </a:endParaRPr>
          </a:p>
          <a:p>
            <a:pPr marL="457200" lvl="0" indent="-317500"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Test Engineer</a:t>
            </a:r>
            <a:r>
              <a:rPr lang="en" sz="1400">
                <a:latin typeface="Raleway"/>
                <a:ea typeface="Raleway"/>
                <a:cs typeface="Raleway"/>
                <a:sym typeface="Raleway"/>
              </a:rPr>
              <a:t/>
            </a:r>
            <a:br>
              <a:rPr lang="en" sz="1400">
                <a:latin typeface="Raleway"/>
                <a:ea typeface="Raleway"/>
                <a:cs typeface="Raleway"/>
                <a:sym typeface="Raleway"/>
              </a:rPr>
            </a:br>
            <a:r>
              <a:rPr lang="en" sz="1200">
                <a:latin typeface="Raleway"/>
                <a:ea typeface="Raleway"/>
                <a:cs typeface="Raleway"/>
                <a:sym typeface="Raleway"/>
              </a:rPr>
              <a:t>Test and analyse the build</a:t>
            </a:r>
            <a:endParaRPr sz="1200">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5826650" y="1132675"/>
            <a:ext cx="1436225" cy="1626125"/>
          </a:xfrm>
          <a:prstGeom prst="rect">
            <a:avLst/>
          </a:prstGeom>
          <a:noFill/>
          <a:ln>
            <a:noFill/>
          </a:ln>
        </p:spPr>
      </p:pic>
      <p:sp>
        <p:nvSpPr>
          <p:cNvPr id="137" name="Shape 137"/>
          <p:cNvSpPr/>
          <p:nvPr/>
        </p:nvSpPr>
        <p:spPr>
          <a:xfrm>
            <a:off x="4810250" y="1100975"/>
            <a:ext cx="3366600" cy="16260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4760675" y="988775"/>
            <a:ext cx="3416400" cy="18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39" name="Shape 139"/>
          <p:cNvPicPr preferRelativeResize="0"/>
          <p:nvPr/>
        </p:nvPicPr>
        <p:blipFill>
          <a:blip r:embed="rId4">
            <a:alphaModFix/>
          </a:blip>
          <a:stretch>
            <a:fillRect/>
          </a:stretch>
        </p:blipFill>
        <p:spPr>
          <a:xfrm>
            <a:off x="4063375" y="319500"/>
            <a:ext cx="769700" cy="857675"/>
          </a:xfrm>
          <a:prstGeom prst="rect">
            <a:avLst/>
          </a:prstGeom>
          <a:noFill/>
          <a:ln>
            <a:noFill/>
          </a:ln>
        </p:spPr>
      </p:pic>
      <p:pic>
        <p:nvPicPr>
          <p:cNvPr id="140" name="Shape 140"/>
          <p:cNvPicPr preferRelativeResize="0"/>
          <p:nvPr/>
        </p:nvPicPr>
        <p:blipFill>
          <a:blip r:embed="rId4">
            <a:alphaModFix/>
          </a:blip>
          <a:stretch>
            <a:fillRect/>
          </a:stretch>
        </p:blipFill>
        <p:spPr>
          <a:xfrm rot="5400000">
            <a:off x="8140388" y="405963"/>
            <a:ext cx="695350" cy="774825"/>
          </a:xfrm>
          <a:prstGeom prst="rect">
            <a:avLst/>
          </a:prstGeom>
          <a:noFill/>
          <a:ln>
            <a:noFill/>
          </a:ln>
        </p:spPr>
      </p:pic>
      <p:sp>
        <p:nvSpPr>
          <p:cNvPr id="141" name="Shape 141"/>
          <p:cNvSpPr/>
          <p:nvPr/>
        </p:nvSpPr>
        <p:spPr>
          <a:xfrm>
            <a:off x="4810250" y="2758800"/>
            <a:ext cx="3366600" cy="15684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42" name="Shape 142"/>
          <p:cNvPicPr preferRelativeResize="0"/>
          <p:nvPr/>
        </p:nvPicPr>
        <p:blipFill rotWithShape="1">
          <a:blip r:embed="rId5">
            <a:alphaModFix/>
          </a:blip>
          <a:srcRect l="31779" r="20616"/>
          <a:stretch/>
        </p:blipFill>
        <p:spPr>
          <a:xfrm>
            <a:off x="4983750" y="3283625"/>
            <a:ext cx="842900" cy="1770675"/>
          </a:xfrm>
          <a:prstGeom prst="rect">
            <a:avLst/>
          </a:prstGeom>
          <a:noFill/>
          <a:ln>
            <a:noFill/>
          </a:ln>
        </p:spPr>
      </p:pic>
      <p:pic>
        <p:nvPicPr>
          <p:cNvPr id="143" name="Shape 143"/>
          <p:cNvPicPr preferRelativeResize="0"/>
          <p:nvPr/>
        </p:nvPicPr>
        <p:blipFill rotWithShape="1">
          <a:blip r:embed="rId6">
            <a:alphaModFix/>
          </a:blip>
          <a:srcRect l="20513" r="23513"/>
          <a:stretch/>
        </p:blipFill>
        <p:spPr>
          <a:xfrm>
            <a:off x="7361575" y="3468025"/>
            <a:ext cx="520525" cy="930000"/>
          </a:xfrm>
          <a:prstGeom prst="rect">
            <a:avLst/>
          </a:prstGeom>
          <a:noFill/>
          <a:ln>
            <a:noFill/>
          </a:ln>
        </p:spPr>
      </p:pic>
      <p:pic>
        <p:nvPicPr>
          <p:cNvPr id="144" name="Shape 144"/>
          <p:cNvPicPr preferRelativeResize="0"/>
          <p:nvPr/>
        </p:nvPicPr>
        <p:blipFill>
          <a:blip r:embed="rId7">
            <a:alphaModFix/>
          </a:blip>
          <a:stretch>
            <a:fillRect/>
          </a:stretch>
        </p:blipFill>
        <p:spPr>
          <a:xfrm>
            <a:off x="6235795" y="2285200"/>
            <a:ext cx="465525" cy="586025"/>
          </a:xfrm>
          <a:prstGeom prst="rect">
            <a:avLst/>
          </a:prstGeom>
          <a:noFill/>
          <a:ln>
            <a:noFill/>
          </a:ln>
        </p:spPr>
      </p:pic>
      <p:sp>
        <p:nvSpPr>
          <p:cNvPr id="145" name="Shape 145"/>
          <p:cNvSpPr txBox="1"/>
          <p:nvPr/>
        </p:nvSpPr>
        <p:spPr>
          <a:xfrm>
            <a:off x="4553575" y="300775"/>
            <a:ext cx="1338600" cy="83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Crocodile clips to battery</a:t>
            </a:r>
            <a:endParaRPr/>
          </a:p>
        </p:txBody>
      </p:sp>
      <p:sp>
        <p:nvSpPr>
          <p:cNvPr id="146" name="Shape 146"/>
          <p:cNvSpPr txBox="1"/>
          <p:nvPr/>
        </p:nvSpPr>
        <p:spPr>
          <a:xfrm>
            <a:off x="5312175" y="4373250"/>
            <a:ext cx="769800" cy="43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Motor</a:t>
            </a:r>
            <a:endParaRPr/>
          </a:p>
        </p:txBody>
      </p:sp>
      <p:sp>
        <p:nvSpPr>
          <p:cNvPr id="147" name="Shape 147"/>
          <p:cNvSpPr txBox="1"/>
          <p:nvPr/>
        </p:nvSpPr>
        <p:spPr>
          <a:xfrm>
            <a:off x="7285375" y="4373250"/>
            <a:ext cx="769800" cy="43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Switch</a:t>
            </a:r>
            <a:endParaRPr/>
          </a:p>
        </p:txBody>
      </p:sp>
      <p:sp>
        <p:nvSpPr>
          <p:cNvPr id="148" name="Shape 148"/>
          <p:cNvSpPr txBox="1"/>
          <p:nvPr/>
        </p:nvSpPr>
        <p:spPr>
          <a:xfrm>
            <a:off x="6005775" y="999775"/>
            <a:ext cx="962700" cy="43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Capacitor</a:t>
            </a:r>
            <a:endParaRPr/>
          </a:p>
        </p:txBody>
      </p:sp>
      <p:sp>
        <p:nvSpPr>
          <p:cNvPr id="149" name="Shape 149"/>
          <p:cNvSpPr txBox="1"/>
          <p:nvPr/>
        </p:nvSpPr>
        <p:spPr>
          <a:xfrm>
            <a:off x="282975" y="1133575"/>
            <a:ext cx="2998200" cy="351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latin typeface="Lato"/>
                <a:ea typeface="Lato"/>
                <a:cs typeface="Lato"/>
                <a:sym typeface="Lato"/>
              </a:rPr>
              <a:t>Aim</a:t>
            </a:r>
            <a:endParaRPr b="1" dirty="0">
              <a:latin typeface="Lato"/>
              <a:ea typeface="Lato"/>
              <a:cs typeface="Lato"/>
              <a:sym typeface="Lato"/>
            </a:endParaRPr>
          </a:p>
          <a:p>
            <a:pPr marL="0" lvl="0" indent="0">
              <a:spcBef>
                <a:spcPts val="0"/>
              </a:spcBef>
              <a:spcAft>
                <a:spcPts val="0"/>
              </a:spcAft>
              <a:buNone/>
            </a:pPr>
            <a:r>
              <a:rPr lang="en" dirty="0">
                <a:latin typeface="Lato"/>
                <a:ea typeface="Lato"/>
                <a:cs typeface="Lato"/>
                <a:sym typeface="Lato"/>
              </a:rPr>
              <a:t>Your circuit must be designed so that you can:</a:t>
            </a:r>
            <a:endParaRPr dirty="0">
              <a:latin typeface="Lato"/>
              <a:ea typeface="Lato"/>
              <a:cs typeface="Lato"/>
              <a:sym typeface="Lato"/>
            </a:endParaRPr>
          </a:p>
          <a:p>
            <a:pPr marL="0" lvl="0" indent="0">
              <a:spcBef>
                <a:spcPts val="0"/>
              </a:spcBef>
              <a:spcAft>
                <a:spcPts val="0"/>
              </a:spcAft>
              <a:buNone/>
            </a:pPr>
            <a:endParaRPr dirty="0">
              <a:latin typeface="Lato"/>
              <a:ea typeface="Lato"/>
              <a:cs typeface="Lato"/>
              <a:sym typeface="Lato"/>
            </a:endParaRPr>
          </a:p>
          <a:p>
            <a:pPr marL="457200" lvl="0" indent="-317500">
              <a:spcBef>
                <a:spcPts val="0"/>
              </a:spcBef>
              <a:spcAft>
                <a:spcPts val="0"/>
              </a:spcAft>
              <a:buSzPts val="1400"/>
              <a:buFont typeface="Lato"/>
              <a:buChar char="●"/>
            </a:pPr>
            <a:r>
              <a:rPr lang="en" dirty="0">
                <a:latin typeface="Lato"/>
                <a:ea typeface="Lato"/>
                <a:cs typeface="Lato"/>
                <a:sym typeface="Lato"/>
              </a:rPr>
              <a:t>Charge the capacitor without the motor using the energy</a:t>
            </a:r>
            <a:endParaRPr dirty="0">
              <a:latin typeface="Lato"/>
              <a:ea typeface="Lato"/>
              <a:cs typeface="Lato"/>
              <a:sym typeface="Lato"/>
            </a:endParaRPr>
          </a:p>
          <a:p>
            <a:pPr marL="0" lvl="0" indent="0">
              <a:spcBef>
                <a:spcPts val="0"/>
              </a:spcBef>
              <a:spcAft>
                <a:spcPts val="0"/>
              </a:spcAft>
              <a:buNone/>
            </a:pPr>
            <a:endParaRPr dirty="0">
              <a:latin typeface="Lato"/>
              <a:ea typeface="Lato"/>
              <a:cs typeface="Lato"/>
              <a:sym typeface="Lato"/>
            </a:endParaRPr>
          </a:p>
          <a:p>
            <a:pPr marL="457200" lvl="0" indent="-317500">
              <a:spcBef>
                <a:spcPts val="0"/>
              </a:spcBef>
              <a:spcAft>
                <a:spcPts val="0"/>
              </a:spcAft>
              <a:buSzPts val="1400"/>
              <a:buFont typeface="Lato"/>
              <a:buChar char="●"/>
            </a:pPr>
            <a:r>
              <a:rPr lang="en" dirty="0">
                <a:latin typeface="Lato"/>
                <a:ea typeface="Lato"/>
                <a:cs typeface="Lato"/>
                <a:sym typeface="Lato"/>
              </a:rPr>
              <a:t>Flick a switch to transfer energy from capacitor to motor</a:t>
            </a:r>
            <a:endParaRPr dirty="0">
              <a:latin typeface="Lato"/>
              <a:ea typeface="Lato"/>
              <a:cs typeface="Lato"/>
              <a:sym typeface="Lato"/>
            </a:endParaRPr>
          </a:p>
          <a:p>
            <a:pPr marL="0" lvl="0" indent="0">
              <a:spcBef>
                <a:spcPts val="0"/>
              </a:spcBef>
              <a:spcAft>
                <a:spcPts val="0"/>
              </a:spcAft>
              <a:buNone/>
            </a:pPr>
            <a:endParaRPr dirty="0">
              <a:latin typeface="Lato"/>
              <a:ea typeface="Lato"/>
              <a:cs typeface="Lato"/>
              <a:sym typeface="Lato"/>
            </a:endParaRPr>
          </a:p>
          <a:p>
            <a:pPr marL="0" lvl="0" indent="0">
              <a:spcBef>
                <a:spcPts val="0"/>
              </a:spcBef>
              <a:spcAft>
                <a:spcPts val="0"/>
              </a:spcAft>
              <a:buNone/>
            </a:pPr>
            <a:r>
              <a:rPr lang="en" dirty="0" smtClean="0">
                <a:latin typeface="Lato"/>
                <a:ea typeface="Lato"/>
                <a:cs typeface="Lato"/>
                <a:sym typeface="Lato"/>
              </a:rPr>
              <a:t>[OPTIONAL] The </a:t>
            </a:r>
            <a:r>
              <a:rPr lang="en" dirty="0">
                <a:latin typeface="Lato"/>
                <a:ea typeface="Lato"/>
                <a:cs typeface="Lato"/>
                <a:sym typeface="Lato"/>
              </a:rPr>
              <a:t>switch must be your own design.  </a:t>
            </a:r>
            <a:endParaRPr lang="en" dirty="0" smtClean="0">
              <a:latin typeface="Lato"/>
              <a:ea typeface="Lato"/>
              <a:cs typeface="Lato"/>
              <a:sym typeface="Lato"/>
            </a:endParaRPr>
          </a:p>
          <a:p>
            <a:pPr marL="0" lvl="0" indent="0">
              <a:spcBef>
                <a:spcPts val="0"/>
              </a:spcBef>
              <a:spcAft>
                <a:spcPts val="0"/>
              </a:spcAft>
              <a:buNone/>
            </a:pPr>
            <a:endParaRPr lang="en" dirty="0">
              <a:latin typeface="Lato"/>
              <a:ea typeface="Lato"/>
              <a:cs typeface="Lato"/>
              <a:sym typeface="Lato"/>
            </a:endParaRPr>
          </a:p>
          <a:p>
            <a:pPr marL="0" lvl="0" indent="0">
              <a:spcBef>
                <a:spcPts val="0"/>
              </a:spcBef>
              <a:spcAft>
                <a:spcPts val="0"/>
              </a:spcAft>
              <a:buNone/>
            </a:pPr>
            <a:r>
              <a:rPr lang="en" dirty="0" smtClean="0">
                <a:latin typeface="Lato"/>
                <a:ea typeface="Lato"/>
                <a:cs typeface="Lato"/>
                <a:sym typeface="Lato"/>
              </a:rPr>
              <a:t>Connect </a:t>
            </a:r>
            <a:r>
              <a:rPr lang="en" dirty="0">
                <a:latin typeface="Lato"/>
                <a:ea typeface="Lato"/>
                <a:cs typeface="Lato"/>
                <a:sym typeface="Lato"/>
              </a:rPr>
              <a:t>wires using terminal blocks.</a:t>
            </a:r>
            <a:endParaRPr dirty="0">
              <a:latin typeface="Lato"/>
              <a:ea typeface="Lato"/>
              <a:cs typeface="Lato"/>
              <a:sym typeface="Lato"/>
            </a:endParaRPr>
          </a:p>
        </p:txBody>
      </p:sp>
      <p:sp>
        <p:nvSpPr>
          <p:cNvPr id="150" name="Shape 150"/>
          <p:cNvSpPr txBox="1"/>
          <p:nvPr/>
        </p:nvSpPr>
        <p:spPr>
          <a:xfrm>
            <a:off x="5775500" y="2871225"/>
            <a:ext cx="1436100" cy="51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Terminal block</a:t>
            </a:r>
            <a:endParaRPr/>
          </a:p>
        </p:txBody>
      </p:sp>
      <p:sp>
        <p:nvSpPr>
          <p:cNvPr id="151" name="Shape 151"/>
          <p:cNvSpPr txBox="1">
            <a:spLocks noGrp="1"/>
          </p:cNvSpPr>
          <p:nvPr>
            <p:ph type="title"/>
          </p:nvPr>
        </p:nvSpPr>
        <p:spPr>
          <a:xfrm>
            <a:off x="379500" y="335375"/>
            <a:ext cx="8520600" cy="639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Circuit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Construction Tips</a:t>
            </a:r>
            <a:endParaRPr/>
          </a:p>
        </p:txBody>
      </p:sp>
      <p:pic>
        <p:nvPicPr>
          <p:cNvPr id="157" name="Shape 157"/>
          <p:cNvPicPr preferRelativeResize="0"/>
          <p:nvPr/>
        </p:nvPicPr>
        <p:blipFill rotWithShape="1">
          <a:blip r:embed="rId3">
            <a:alphaModFix/>
          </a:blip>
          <a:srcRect l="10653" t="14397" r="12203" b="28423"/>
          <a:stretch/>
        </p:blipFill>
        <p:spPr>
          <a:xfrm>
            <a:off x="580100" y="1413725"/>
            <a:ext cx="2191475" cy="2165676"/>
          </a:xfrm>
          <a:prstGeom prst="rect">
            <a:avLst/>
          </a:prstGeom>
          <a:noFill/>
          <a:ln>
            <a:noFill/>
          </a:ln>
        </p:spPr>
      </p:pic>
      <p:sp>
        <p:nvSpPr>
          <p:cNvPr id="158" name="Shape 158"/>
          <p:cNvSpPr txBox="1"/>
          <p:nvPr/>
        </p:nvSpPr>
        <p:spPr>
          <a:xfrm>
            <a:off x="580100" y="3579400"/>
            <a:ext cx="2191500" cy="639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Lato"/>
                <a:ea typeface="Lato"/>
                <a:cs typeface="Lato"/>
                <a:sym typeface="Lato"/>
              </a:rPr>
              <a:t>Brace corners of timber by gluing card in position</a:t>
            </a:r>
            <a:endParaRPr>
              <a:latin typeface="Lato"/>
              <a:ea typeface="Lato"/>
              <a:cs typeface="Lato"/>
              <a:sym typeface="Lato"/>
            </a:endParaRPr>
          </a:p>
        </p:txBody>
      </p:sp>
      <p:sp>
        <p:nvSpPr>
          <p:cNvPr id="159" name="Shape 159"/>
          <p:cNvSpPr txBox="1"/>
          <p:nvPr/>
        </p:nvSpPr>
        <p:spPr>
          <a:xfrm>
            <a:off x="3697425" y="3579400"/>
            <a:ext cx="2191500" cy="63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latin typeface="Lato"/>
                <a:ea typeface="Lato"/>
                <a:cs typeface="Lato"/>
                <a:sym typeface="Lato"/>
              </a:rPr>
              <a:t>Drill pilot holes before using any screws</a:t>
            </a:r>
            <a:endParaRPr>
              <a:latin typeface="Lato"/>
              <a:ea typeface="Lato"/>
              <a:cs typeface="Lato"/>
              <a:sym typeface="Lato"/>
            </a:endParaRPr>
          </a:p>
        </p:txBody>
      </p:sp>
      <p:pic>
        <p:nvPicPr>
          <p:cNvPr id="160" name="Shape 160"/>
          <p:cNvPicPr preferRelativeResize="0"/>
          <p:nvPr/>
        </p:nvPicPr>
        <p:blipFill rotWithShape="1">
          <a:blip r:embed="rId4">
            <a:alphaModFix/>
          </a:blip>
          <a:srcRect t="12122" b="12114"/>
          <a:stretch/>
        </p:blipFill>
        <p:spPr>
          <a:xfrm>
            <a:off x="3512150" y="1413725"/>
            <a:ext cx="2690175" cy="2165675"/>
          </a:xfrm>
          <a:prstGeom prst="rect">
            <a:avLst/>
          </a:prstGeom>
          <a:noFill/>
          <a:ln>
            <a:noFill/>
          </a:ln>
        </p:spPr>
      </p:pic>
      <p:pic>
        <p:nvPicPr>
          <p:cNvPr id="161" name="Shape 161"/>
          <p:cNvPicPr preferRelativeResize="0"/>
          <p:nvPr/>
        </p:nvPicPr>
        <p:blipFill rotWithShape="1">
          <a:blip r:embed="rId5">
            <a:alphaModFix/>
          </a:blip>
          <a:srcRect t="7876" r="56702"/>
          <a:stretch/>
        </p:blipFill>
        <p:spPr>
          <a:xfrm>
            <a:off x="6659525" y="1413725"/>
            <a:ext cx="2097862" cy="2165675"/>
          </a:xfrm>
          <a:prstGeom prst="rect">
            <a:avLst/>
          </a:prstGeom>
          <a:noFill/>
          <a:ln>
            <a:noFill/>
          </a:ln>
        </p:spPr>
      </p:pic>
      <p:sp>
        <p:nvSpPr>
          <p:cNvPr id="162" name="Shape 162"/>
          <p:cNvSpPr txBox="1"/>
          <p:nvPr/>
        </p:nvSpPr>
        <p:spPr>
          <a:xfrm>
            <a:off x="6612700" y="3579400"/>
            <a:ext cx="2191500" cy="63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latin typeface="Lato"/>
                <a:ea typeface="Lato"/>
                <a:cs typeface="Lato"/>
                <a:sym typeface="Lato"/>
              </a:rPr>
              <a:t>Ensure that wheels are aligned correctly</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727</Words>
  <Application>Microsoft Office PowerPoint</Application>
  <PresentationFormat>On-screen Show (16:9)</PresentationFormat>
  <Paragraphs>66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Lato</vt:lpstr>
      <vt:lpstr>open_sansregular</vt:lpstr>
      <vt:lpstr>Raleway</vt:lpstr>
      <vt:lpstr>Arial</vt:lpstr>
      <vt:lpstr>Swiss</vt:lpstr>
      <vt:lpstr>Electric Vehicles Capacitor Car Racing</vt:lpstr>
      <vt:lpstr>Sinclair C5: </vt:lpstr>
      <vt:lpstr>Electric Vehicles today What makes these cars more likely to succeed?</vt:lpstr>
      <vt:lpstr>PowerPoint Presentation</vt:lpstr>
      <vt:lpstr>Your engineering challenge</vt:lpstr>
      <vt:lpstr>Capacitors</vt:lpstr>
      <vt:lpstr>PowerPoint Presentation</vt:lpstr>
      <vt:lpstr>Circuit</vt:lpstr>
      <vt:lpstr>Construction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Vehicles Capacitor Car Racing</dc:title>
  <cp:lastModifiedBy>Christopher Beer</cp:lastModifiedBy>
  <cp:revision>5</cp:revision>
  <dcterms:modified xsi:type="dcterms:W3CDTF">2018-06-21T11:53:07Z</dcterms:modified>
</cp:coreProperties>
</file>